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0" r:id="rId3"/>
    <p:sldId id="258" r:id="rId4"/>
    <p:sldId id="257" r:id="rId5"/>
    <p:sldId id="259" r:id="rId6"/>
    <p:sldId id="265" r:id="rId7"/>
    <p:sldId id="266" r:id="rId8"/>
    <p:sldId id="274" r:id="rId9"/>
    <p:sldId id="275" r:id="rId10"/>
    <p:sldId id="271" r:id="rId11"/>
    <p:sldId id="261" r:id="rId12"/>
    <p:sldId id="269" r:id="rId13"/>
    <p:sldId id="270" r:id="rId14"/>
    <p:sldId id="267" r:id="rId15"/>
    <p:sldId id="268" r:id="rId16"/>
    <p:sldId id="272" r:id="rId17"/>
    <p:sldId id="262" r:id="rId18"/>
    <p:sldId id="263" r:id="rId19"/>
    <p:sldId id="264" r:id="rId20"/>
    <p:sldId id="273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08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28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655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613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792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12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82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563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32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22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78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48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690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05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940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1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4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921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90D4801-B64F-4896-B321-785B6792F0E5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33144EF-291A-40D7-BDE6-74E7B05B2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90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ipofyourserver:10080/dashboards/showdashboard.php?DB=gregcannella@sbcglobal.net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demy.com/design-and-develop-a-killer-website-with-html5-and-css3/learn/#/" TargetMode="External"/><Relationship Id="rId7" Type="http://schemas.openxmlformats.org/officeDocument/2006/relationships/hyperlink" Target="https://www.scottklement.com/presentations/RPG%20User%20Defined%20Functions%20&amp;%20Table%20Functions.pdf" TargetMode="External"/><Relationship Id="rId2" Type="http://schemas.openxmlformats.org/officeDocument/2006/relationships/hyperlink" Target="https://www.udemy.com/web-design-secrets/learn/#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end.com/topics/DB2-and-PHP-best-practices-on-IBM-i.pdf" TargetMode="External"/><Relationship Id="rId5" Type="http://schemas.openxmlformats.org/officeDocument/2006/relationships/hyperlink" Target="http://php.net/manual/en/ref.ibm-db2.php" TargetMode="External"/><Relationship Id="rId4" Type="http://schemas.openxmlformats.org/officeDocument/2006/relationships/hyperlink" Target="https://www.codecademy.com/learn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end.com/" TargetMode="External"/><Relationship Id="rId2" Type="http://schemas.openxmlformats.org/officeDocument/2006/relationships/hyperlink" Target="http://www.zend.com/en/webinars/recorded/show-by-topic/142_ibm+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-01.ibm.com/support/knowledgecenter/ssw_ibm_i_72/sqlp/rbafydynmic.htm" TargetMode="External"/><Relationship Id="rId4" Type="http://schemas.openxmlformats.org/officeDocument/2006/relationships/hyperlink" Target="http://php.net/manual/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mniuser.org/downloads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Dashboards for IBM 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By: Greg Cannella</a:t>
            </a:r>
          </a:p>
          <a:p>
            <a:r>
              <a:rPr lang="en-US" dirty="0" smtClean="0"/>
              <a:t>gregcannella@sbcglobal.net</a:t>
            </a:r>
          </a:p>
          <a:p>
            <a:r>
              <a:rPr lang="en-US" dirty="0" smtClean="0"/>
              <a:t>2/16/16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63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 of Presentation</a:t>
            </a:r>
          </a:p>
          <a:p>
            <a:r>
              <a:rPr lang="en-US" dirty="0" smtClean="0"/>
              <a:t>Tools Used</a:t>
            </a:r>
          </a:p>
          <a:p>
            <a:r>
              <a:rPr lang="en-US" dirty="0" smtClean="0"/>
              <a:t>Overview of How it Works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Dive </a:t>
            </a:r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nto PHP, CSS, JavaScript Code</a:t>
            </a:r>
          </a:p>
          <a:p>
            <a:r>
              <a:rPr lang="en-US" dirty="0" smtClean="0"/>
              <a:t>Dive Into RPG Code</a:t>
            </a:r>
          </a:p>
          <a:p>
            <a:r>
              <a:rPr lang="en-US" dirty="0" smtClean="0"/>
              <a:t>Additional 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41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 Into 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ShowDashboard.php</a:t>
            </a:r>
            <a:endParaRPr lang="en-US" dirty="0" smtClean="0"/>
          </a:p>
          <a:p>
            <a:pPr lvl="1"/>
            <a:r>
              <a:rPr lang="en-US" dirty="0" smtClean="0"/>
              <a:t>Combination of PHP and HTML</a:t>
            </a:r>
          </a:p>
          <a:p>
            <a:pPr lvl="1"/>
            <a:r>
              <a:rPr lang="en-US" dirty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://IPOfYourServer:10080/dashboards/showdashboard.php?DB=gregcannella@sbcglobal.net</a:t>
            </a:r>
            <a:endParaRPr lang="en-US" dirty="0" smtClean="0"/>
          </a:p>
          <a:p>
            <a:pPr lvl="1"/>
            <a:r>
              <a:rPr lang="en-US" dirty="0" smtClean="0"/>
              <a:t>Main PHP program</a:t>
            </a:r>
          </a:p>
          <a:p>
            <a:r>
              <a:rPr lang="en-US" dirty="0" err="1" smtClean="0"/>
              <a:t>ShowDashoardSQL.php</a:t>
            </a:r>
            <a:endParaRPr lang="en-US" dirty="0" smtClean="0"/>
          </a:p>
          <a:p>
            <a:pPr lvl="1"/>
            <a:r>
              <a:rPr lang="en-US" dirty="0" smtClean="0"/>
              <a:t>PHP Function which retrieves dashboard</a:t>
            </a:r>
          </a:p>
          <a:p>
            <a:pPr lvl="1"/>
            <a:r>
              <a:rPr lang="en-US" dirty="0" smtClean="0"/>
              <a:t>Where the magic happens</a:t>
            </a:r>
          </a:p>
          <a:p>
            <a:pPr lvl="1"/>
            <a:r>
              <a:rPr lang="en-US" dirty="0" smtClean="0"/>
              <a:t>Uses SQL function to retrieve all HTML for dashboard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3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MaintDBHead.php</a:t>
            </a:r>
            <a:endParaRPr lang="en-US" dirty="0" smtClean="0"/>
          </a:p>
          <a:p>
            <a:pPr lvl="1"/>
            <a:r>
              <a:rPr lang="en-US" dirty="0" smtClean="0"/>
              <a:t>Easy to follow sample code</a:t>
            </a:r>
          </a:p>
          <a:p>
            <a:r>
              <a:rPr lang="en-US" dirty="0" err="1" smtClean="0"/>
              <a:t>MaintDBDetail.php</a:t>
            </a:r>
            <a:endParaRPr lang="en-US" dirty="0" smtClean="0"/>
          </a:p>
          <a:p>
            <a:pPr lvl="1"/>
            <a:r>
              <a:rPr lang="en-US" dirty="0" smtClean="0"/>
              <a:t>Gets more complicated</a:t>
            </a:r>
          </a:p>
          <a:p>
            <a:pPr lvl="1"/>
            <a:r>
              <a:rPr lang="en-US" dirty="0" smtClean="0"/>
              <a:t>JavaScript</a:t>
            </a:r>
          </a:p>
          <a:p>
            <a:pPr lvl="1"/>
            <a:r>
              <a:rPr lang="en-US" dirty="0" smtClean="0"/>
              <a:t>Multiple buttons</a:t>
            </a:r>
          </a:p>
          <a:p>
            <a:pPr lvl="1"/>
            <a:r>
              <a:rPr lang="en-US" dirty="0" smtClean="0"/>
              <a:t>Blocks of HTML can be hidden</a:t>
            </a:r>
          </a:p>
          <a:p>
            <a:r>
              <a:rPr lang="en-US" dirty="0" err="1" smtClean="0"/>
              <a:t>MaintDBChart.php</a:t>
            </a:r>
            <a:endParaRPr lang="en-US" dirty="0" smtClean="0"/>
          </a:p>
          <a:p>
            <a:pPr lvl="1"/>
            <a:r>
              <a:rPr lang="en-US" dirty="0" smtClean="0"/>
              <a:t>Shows drop down list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607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MaintHTMLBody.php</a:t>
            </a:r>
            <a:endParaRPr lang="en-US" dirty="0" smtClean="0"/>
          </a:p>
          <a:p>
            <a:pPr lvl="1"/>
            <a:r>
              <a:rPr lang="en-US" dirty="0" smtClean="0"/>
              <a:t>Has three different buttons</a:t>
            </a:r>
          </a:p>
          <a:p>
            <a:pPr lvl="1"/>
            <a:r>
              <a:rPr lang="en-US" dirty="0" smtClean="0"/>
              <a:t>Uses HTML inline style to hide a button</a:t>
            </a:r>
          </a:p>
          <a:p>
            <a:pPr lvl="1"/>
            <a:r>
              <a:rPr lang="en-US" dirty="0" smtClean="0"/>
              <a:t>Has SQL Select, Insert and Update examples</a:t>
            </a:r>
          </a:p>
          <a:p>
            <a:pPr lvl="1"/>
            <a:r>
              <a:rPr lang="en-US" dirty="0" smtClean="0"/>
              <a:t>Uses POST rather than GET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06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Kept it simple – In all HTML Headers</a:t>
            </a:r>
          </a:p>
          <a:p>
            <a:pPr lvl="1"/>
            <a:r>
              <a:rPr lang="en-US" dirty="0"/>
              <a:t>&lt;link </a:t>
            </a:r>
            <a:r>
              <a:rPr lang="en-US" dirty="0" err="1"/>
              <a:t>rel</a:t>
            </a:r>
            <a:r>
              <a:rPr lang="en-US" dirty="0"/>
              <a:t>=</a:t>
            </a:r>
            <a:r>
              <a:rPr lang="en-US" i="1" dirty="0"/>
              <a:t>"stylesheet" type="text/</a:t>
            </a:r>
            <a:r>
              <a:rPr lang="en-US" i="1" dirty="0" err="1"/>
              <a:t>css</a:t>
            </a:r>
            <a:r>
              <a:rPr lang="en-US" i="1" dirty="0"/>
              <a:t>" </a:t>
            </a:r>
            <a:r>
              <a:rPr lang="en-US" i="1" dirty="0" err="1"/>
              <a:t>href</a:t>
            </a:r>
            <a:r>
              <a:rPr lang="en-US" i="1" dirty="0"/>
              <a:t>="style.css"&gt;</a:t>
            </a:r>
            <a:endParaRPr lang="en-US" dirty="0" smtClean="0"/>
          </a:p>
          <a:p>
            <a:r>
              <a:rPr lang="en-US" dirty="0" smtClean="0"/>
              <a:t>Uses Google Font </a:t>
            </a:r>
            <a:r>
              <a:rPr lang="en-US" dirty="0" err="1" smtClean="0"/>
              <a:t>Lato</a:t>
            </a:r>
            <a:r>
              <a:rPr lang="en-US" dirty="0" smtClean="0"/>
              <a:t> – In all HTML Headers</a:t>
            </a:r>
          </a:p>
          <a:p>
            <a:pPr lvl="1"/>
            <a:r>
              <a:rPr lang="en-US" sz="1400" dirty="0"/>
              <a:t>&lt;</a:t>
            </a:r>
            <a:r>
              <a:rPr lang="en-US" sz="1400" dirty="0" smtClean="0"/>
              <a:t>link </a:t>
            </a:r>
            <a:r>
              <a:rPr lang="en-US" sz="1400" dirty="0" err="1" smtClean="0"/>
              <a:t>href</a:t>
            </a:r>
            <a:r>
              <a:rPr lang="en-US" sz="1400" dirty="0"/>
              <a:t>=</a:t>
            </a:r>
            <a:r>
              <a:rPr lang="en-US" sz="1400" i="1" dirty="0"/>
              <a:t>'https://</a:t>
            </a:r>
            <a:r>
              <a:rPr lang="en-US" sz="1400" i="1" dirty="0" smtClean="0"/>
              <a:t>fonts.googleapis.com/</a:t>
            </a:r>
            <a:r>
              <a:rPr lang="en-US" sz="1400" i="1" dirty="0" err="1" smtClean="0"/>
              <a:t>css?family</a:t>
            </a:r>
            <a:r>
              <a:rPr lang="en-US" sz="1400" i="1" dirty="0" smtClean="0"/>
              <a:t>=Lato:400,400italic,300‘ </a:t>
            </a:r>
            <a:r>
              <a:rPr lang="en-US" sz="1400" dirty="0" err="1" smtClean="0"/>
              <a:t>rel</a:t>
            </a:r>
            <a:r>
              <a:rPr lang="en-US" sz="1400" dirty="0"/>
              <a:t>=</a:t>
            </a:r>
            <a:r>
              <a:rPr lang="en-US" sz="1400" i="1" dirty="0"/>
              <a:t>'stylesheet' type='text/</a:t>
            </a:r>
            <a:r>
              <a:rPr lang="en-US" sz="1400" i="1" dirty="0" err="1"/>
              <a:t>css</a:t>
            </a:r>
            <a:r>
              <a:rPr lang="en-US" sz="1400" i="1" dirty="0" smtClean="0"/>
              <a:t>'&gt;</a:t>
            </a:r>
          </a:p>
          <a:p>
            <a:r>
              <a:rPr lang="en-US" dirty="0" smtClean="0"/>
              <a:t>In style.css</a:t>
            </a:r>
          </a:p>
          <a:p>
            <a:pPr lvl="1"/>
            <a:r>
              <a:rPr lang="en-US" dirty="0" smtClean="0"/>
              <a:t>html </a:t>
            </a:r>
            <a:r>
              <a:rPr lang="en-US" dirty="0"/>
              <a:t>{</a:t>
            </a:r>
          </a:p>
          <a:p>
            <a:pPr lvl="1"/>
            <a:r>
              <a:rPr lang="en-US" dirty="0"/>
              <a:t>background-color: </a:t>
            </a:r>
            <a:r>
              <a:rPr lang="en-US" i="1" dirty="0"/>
              <a:t>#</a:t>
            </a:r>
            <a:r>
              <a:rPr lang="en-US" i="1" dirty="0" err="1"/>
              <a:t>fff</a:t>
            </a:r>
            <a:r>
              <a:rPr lang="en-US" i="1" dirty="0"/>
              <a:t>;</a:t>
            </a:r>
          </a:p>
          <a:p>
            <a:pPr lvl="1"/>
            <a:r>
              <a:rPr lang="en-US" dirty="0"/>
              <a:t>font-family: </a:t>
            </a:r>
            <a:r>
              <a:rPr lang="en-US" i="1" dirty="0"/>
              <a:t>"</a:t>
            </a:r>
            <a:r>
              <a:rPr lang="en-US" i="1" dirty="0" err="1"/>
              <a:t>Lato</a:t>
            </a:r>
            <a:r>
              <a:rPr lang="en-US" i="1" dirty="0"/>
              <a:t>", Arial, sans-serif; font-weight-300;</a:t>
            </a:r>
          </a:p>
          <a:p>
            <a:pPr lvl="1"/>
            <a:r>
              <a:rPr lang="en-US" dirty="0"/>
              <a:t>font-size: </a:t>
            </a:r>
            <a:r>
              <a:rPr lang="en-US" i="1" dirty="0"/>
              <a:t>20px;</a:t>
            </a:r>
          </a:p>
          <a:p>
            <a:pPr lvl="1"/>
            <a:r>
              <a:rPr lang="en-US" dirty="0"/>
              <a:t>text-rendering: </a:t>
            </a:r>
            <a:r>
              <a:rPr lang="en-US" i="1" dirty="0" err="1"/>
              <a:t>optimizeLegibility</a:t>
            </a:r>
            <a:r>
              <a:rPr lang="en-US" i="1" dirty="0"/>
              <a:t>;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8524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found in </a:t>
            </a:r>
            <a:r>
              <a:rPr lang="en-US" dirty="0" err="1" smtClean="0"/>
              <a:t>MaintDBDetail.php</a:t>
            </a:r>
            <a:r>
              <a:rPr lang="en-US" dirty="0" smtClean="0"/>
              <a:t> – Control which elements show based on radio button</a:t>
            </a:r>
          </a:p>
          <a:p>
            <a:r>
              <a:rPr lang="en-US" dirty="0" smtClean="0"/>
              <a:t>Requires use of element IDs and Names in the HTML</a:t>
            </a:r>
          </a:p>
          <a:p>
            <a:r>
              <a:rPr lang="en-US" dirty="0"/>
              <a:t>&lt;script type=</a:t>
            </a:r>
            <a:r>
              <a:rPr lang="en-US" i="1" dirty="0"/>
              <a:t>"text/</a:t>
            </a:r>
            <a:r>
              <a:rPr lang="en-US" i="1" dirty="0" err="1"/>
              <a:t>javascript</a:t>
            </a:r>
            <a:r>
              <a:rPr lang="en-US" i="1" dirty="0" smtClean="0"/>
              <a:t>"&gt; 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</a:t>
            </a:r>
            <a:r>
              <a:rPr lang="en-US" dirty="0" smtClean="0"/>
              <a:t>function </a:t>
            </a:r>
            <a:r>
              <a:rPr lang="en-US" dirty="0" err="1"/>
              <a:t>hideshow</a:t>
            </a:r>
            <a:r>
              <a:rPr lang="en-US" dirty="0" smtClean="0"/>
              <a:t>(){</a:t>
            </a:r>
            <a:r>
              <a:rPr lang="en-US" b="1" dirty="0" smtClean="0"/>
              <a:t>  Insert Script Here 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</a:t>
            </a:r>
            <a:r>
              <a:rPr lang="en-US" dirty="0" smtClean="0"/>
              <a:t>}</a:t>
            </a:r>
          </a:p>
          <a:p>
            <a:r>
              <a:rPr lang="en-US" dirty="0"/>
              <a:t>&lt;body </a:t>
            </a:r>
            <a:r>
              <a:rPr lang="en-US" dirty="0" err="1"/>
              <a:t>onload</a:t>
            </a:r>
            <a:r>
              <a:rPr lang="en-US" dirty="0"/>
              <a:t>="</a:t>
            </a:r>
            <a:r>
              <a:rPr lang="en-US" dirty="0" err="1"/>
              <a:t>hideshow</a:t>
            </a:r>
            <a:r>
              <a:rPr lang="en-US" dirty="0" smtClean="0"/>
              <a:t>()"&gt;</a:t>
            </a:r>
          </a:p>
          <a:p>
            <a:r>
              <a:rPr lang="en-US" dirty="0" err="1"/>
              <a:t>onChange</a:t>
            </a:r>
            <a:r>
              <a:rPr lang="en-US" dirty="0"/>
              <a:t>=</a:t>
            </a:r>
            <a:r>
              <a:rPr lang="en-US" i="1" dirty="0"/>
              <a:t>"</a:t>
            </a:r>
            <a:r>
              <a:rPr lang="en-US" i="1" dirty="0" err="1"/>
              <a:t>hideshow</a:t>
            </a:r>
            <a:r>
              <a:rPr lang="en-US" i="1" dirty="0"/>
              <a:t>()"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9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 of Presentation</a:t>
            </a:r>
          </a:p>
          <a:p>
            <a:r>
              <a:rPr lang="en-US" dirty="0" smtClean="0"/>
              <a:t>Tools Used</a:t>
            </a:r>
          </a:p>
          <a:p>
            <a:r>
              <a:rPr lang="en-US" dirty="0" smtClean="0"/>
              <a:t>Overview of How it Works</a:t>
            </a:r>
          </a:p>
          <a:p>
            <a:r>
              <a:rPr lang="en-US" dirty="0" smtClean="0"/>
              <a:t>Dive </a:t>
            </a:r>
            <a:r>
              <a:rPr lang="en-US" dirty="0"/>
              <a:t>I</a:t>
            </a:r>
            <a:r>
              <a:rPr lang="en-US" dirty="0" smtClean="0"/>
              <a:t>nto PHP, CSS, JavaScript Code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Dive Into RPG Code</a:t>
            </a:r>
          </a:p>
          <a:p>
            <a:r>
              <a:rPr lang="en-US" dirty="0" smtClean="0"/>
              <a:t>Additional 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03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 Into RPG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DSHOMNIR – User defined SQL function</a:t>
            </a:r>
          </a:p>
          <a:p>
            <a:pPr lvl="1"/>
            <a:r>
              <a:rPr lang="en-US" dirty="0" smtClean="0"/>
              <a:t>Compile as service program</a:t>
            </a:r>
          </a:p>
          <a:p>
            <a:pPr lvl="1"/>
            <a:r>
              <a:rPr lang="en-US" dirty="0" smtClean="0"/>
              <a:t>SQL command in the header block</a:t>
            </a:r>
          </a:p>
          <a:p>
            <a:r>
              <a:rPr lang="en-US" dirty="0" smtClean="0"/>
              <a:t>DSHOMN2R – Process dashboard</a:t>
            </a:r>
          </a:p>
          <a:p>
            <a:pPr lvl="1"/>
            <a:r>
              <a:rPr lang="en-US" dirty="0" smtClean="0"/>
              <a:t>Reads the HTML layout</a:t>
            </a:r>
          </a:p>
          <a:p>
            <a:pPr lvl="1"/>
            <a:r>
              <a:rPr lang="en-US" dirty="0" smtClean="0"/>
              <a:t>Reads all of the detail records</a:t>
            </a:r>
          </a:p>
          <a:p>
            <a:pPr lvl="1"/>
            <a:r>
              <a:rPr lang="en-US" dirty="0" smtClean="0"/>
              <a:t>Dynamically builds HTML table that will become dashboard content</a:t>
            </a:r>
          </a:p>
          <a:p>
            <a:pPr lvl="1"/>
            <a:r>
              <a:rPr lang="en-US" dirty="0" smtClean="0"/>
              <a:t>Uses SQL DESCRIPTOR</a:t>
            </a:r>
          </a:p>
          <a:p>
            <a:pPr lvl="1"/>
            <a:r>
              <a:rPr lang="en-US" dirty="0" smtClean="0"/>
              <a:t>Uses SQL DESCRIBE / SQLDA</a:t>
            </a:r>
          </a:p>
          <a:p>
            <a:r>
              <a:rPr lang="en-US" dirty="0" smtClean="0"/>
              <a:t>DSHOMN3R – Create a Google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24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Online Education </a:t>
            </a:r>
            <a:endParaRPr lang="en-US" dirty="0" smtClean="0">
              <a:hlinkClick r:id="rId2"/>
            </a:endParaRPr>
          </a:p>
          <a:p>
            <a:pPr lvl="1"/>
            <a:r>
              <a:rPr lang="en-US" dirty="0" smtClean="0">
                <a:hlinkClick r:id="rId2"/>
              </a:rPr>
              <a:t>https://www.udemy.com/web-design-secrets/learn/#/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https://www.udemy.com/design-and-develop-a-killer-website-with-html5-and-css3/learn/#/</a:t>
            </a:r>
            <a:endParaRPr lang="en-US" dirty="0" smtClean="0"/>
          </a:p>
          <a:p>
            <a:r>
              <a:rPr lang="en-US" dirty="0" smtClean="0"/>
              <a:t>Free training web site - </a:t>
            </a:r>
            <a:r>
              <a:rPr lang="en-US" dirty="0" smtClean="0">
                <a:hlinkClick r:id="rId4"/>
              </a:rPr>
              <a:t>https://www.codecademy.com/learn</a:t>
            </a:r>
            <a:endParaRPr lang="en-US" dirty="0" smtClean="0"/>
          </a:p>
          <a:p>
            <a:r>
              <a:rPr lang="en-US" dirty="0" smtClean="0"/>
              <a:t>PHP DB2 SQL Functions - </a:t>
            </a:r>
            <a:r>
              <a:rPr lang="en-US" dirty="0" smtClean="0">
                <a:hlinkClick r:id="rId5"/>
              </a:rPr>
              <a:t>http://php.net/manual/en/ref.ibm-db2.php</a:t>
            </a:r>
            <a:endParaRPr lang="en-US" dirty="0" smtClean="0"/>
          </a:p>
          <a:p>
            <a:r>
              <a:rPr lang="en-US" dirty="0" smtClean="0"/>
              <a:t>Best Practices - </a:t>
            </a:r>
            <a:r>
              <a:rPr lang="en-US" dirty="0" smtClean="0">
                <a:hlinkClick r:id="rId6"/>
              </a:rPr>
              <a:t>http://www.zend.com/topics/DB2-and-PHP-best-practices-on-IBM-i.pdf</a:t>
            </a:r>
            <a:endParaRPr lang="en-US" dirty="0" smtClean="0"/>
          </a:p>
          <a:p>
            <a:r>
              <a:rPr lang="en-US" dirty="0" smtClean="0"/>
              <a:t>SQL Functions - </a:t>
            </a:r>
            <a:r>
              <a:rPr lang="en-US" dirty="0" smtClean="0">
                <a:hlinkClick r:id="rId7"/>
              </a:rPr>
              <a:t>https://www.scottklement.com/presentations/RPG%20User%20Defined%20Functions%20%26%20Table%20Functions.pdf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94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stuff from Zend - </a:t>
            </a:r>
            <a:r>
              <a:rPr lang="en-US" dirty="0" smtClean="0">
                <a:hlinkClick r:id="rId2"/>
              </a:rPr>
              <a:t>http://www.zend.com/en/webinars/recorded/show-by-topic/142_ibm+i</a:t>
            </a:r>
            <a:endParaRPr lang="en-US" dirty="0" smtClean="0"/>
          </a:p>
          <a:p>
            <a:r>
              <a:rPr lang="en-US" dirty="0" smtClean="0"/>
              <a:t>Zend Home Page - </a:t>
            </a:r>
            <a:r>
              <a:rPr lang="en-US" dirty="0" smtClean="0">
                <a:hlinkClick r:id="rId3"/>
              </a:rPr>
              <a:t>http://www.zend.com/</a:t>
            </a:r>
            <a:endParaRPr lang="en-US" dirty="0" smtClean="0"/>
          </a:p>
          <a:p>
            <a:r>
              <a:rPr lang="en-US" dirty="0" smtClean="0"/>
              <a:t>The PHP User Manual - </a:t>
            </a:r>
            <a:r>
              <a:rPr lang="en-US" dirty="0" smtClean="0">
                <a:hlinkClick r:id="rId4"/>
              </a:rPr>
              <a:t>http://php.net/manual/en/</a:t>
            </a:r>
            <a:endParaRPr lang="en-US" dirty="0" smtClean="0"/>
          </a:p>
          <a:p>
            <a:r>
              <a:rPr lang="en-US" dirty="0" smtClean="0"/>
              <a:t>Dynamic </a:t>
            </a:r>
            <a:r>
              <a:rPr lang="en-US" dirty="0"/>
              <a:t>SQL Applications (SQLDA &amp; SQL DESCRIPTOR) </a:t>
            </a: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www-01.ibm.com/support/knowledgecenter/ssw_ibm_i_72/sqlp/rbafydynmic.htm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247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 of Presentation</a:t>
            </a:r>
          </a:p>
          <a:p>
            <a:r>
              <a:rPr lang="en-US" dirty="0" smtClean="0"/>
              <a:t>Tools Used</a:t>
            </a:r>
          </a:p>
          <a:p>
            <a:r>
              <a:rPr lang="en-US" dirty="0" smtClean="0"/>
              <a:t>Overview of How it Works</a:t>
            </a:r>
          </a:p>
          <a:p>
            <a:r>
              <a:rPr lang="en-US" dirty="0" smtClean="0"/>
              <a:t>Dive </a:t>
            </a:r>
            <a:r>
              <a:rPr lang="en-US" dirty="0"/>
              <a:t>I</a:t>
            </a:r>
            <a:r>
              <a:rPr lang="en-US" dirty="0" smtClean="0"/>
              <a:t>nto PHP, CSS, JavaScript Code</a:t>
            </a:r>
          </a:p>
          <a:p>
            <a:r>
              <a:rPr lang="en-US" dirty="0" smtClean="0"/>
              <a:t>Dive Into RPG Code</a:t>
            </a:r>
          </a:p>
          <a:p>
            <a:r>
              <a:rPr lang="en-US" dirty="0" smtClean="0"/>
              <a:t>Additional 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36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"/>
            <a:ext cx="7452360" cy="628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1689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1" y="243840"/>
            <a:ext cx="7452360" cy="6287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40552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"/>
            <a:ext cx="7287197" cy="6568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3981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0"/>
            <a:ext cx="7421880" cy="6689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78794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0"/>
            <a:ext cx="7391400" cy="6662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466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Interface</a:t>
            </a:r>
          </a:p>
          <a:p>
            <a:r>
              <a:rPr lang="en-US" dirty="0" smtClean="0"/>
              <a:t>Show lots of techniques</a:t>
            </a:r>
            <a:endParaRPr lang="en-US" dirty="0"/>
          </a:p>
          <a:p>
            <a:r>
              <a:rPr lang="en-US" dirty="0" smtClean="0"/>
              <a:t>Show how RPG skills can be leveraged</a:t>
            </a:r>
          </a:p>
          <a:p>
            <a:r>
              <a:rPr lang="en-US" dirty="0" smtClean="0"/>
              <a:t>Provide lots of code samples</a:t>
            </a:r>
          </a:p>
        </p:txBody>
      </p:sp>
    </p:spTree>
    <p:extLst>
      <p:ext uri="{BB962C8B-B14F-4D97-AF65-F5344CB8AC3E}">
        <p14:creationId xmlns:p14="http://schemas.microsoft.com/office/powerpoint/2010/main" val="154053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Tools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Zend Server – Any Edition or Version</a:t>
            </a:r>
          </a:p>
          <a:p>
            <a:r>
              <a:rPr lang="en-US" dirty="0" smtClean="0"/>
              <a:t>Zend Studio</a:t>
            </a:r>
          </a:p>
          <a:p>
            <a:r>
              <a:rPr lang="en-US" dirty="0" smtClean="0"/>
              <a:t>RDI – Makes some things easier but not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2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Languages &amp; Techniques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PHP</a:t>
            </a:r>
          </a:p>
          <a:p>
            <a:r>
              <a:rPr lang="en-US" dirty="0" smtClean="0"/>
              <a:t>CSS</a:t>
            </a:r>
          </a:p>
          <a:p>
            <a:r>
              <a:rPr lang="en-US" dirty="0" smtClean="0"/>
              <a:t>JavaScript (very little)</a:t>
            </a:r>
          </a:p>
          <a:p>
            <a:r>
              <a:rPr lang="en-US" dirty="0" smtClean="0"/>
              <a:t>RPGLE</a:t>
            </a:r>
          </a:p>
          <a:p>
            <a:r>
              <a:rPr lang="en-US" dirty="0" smtClean="0"/>
              <a:t>CLLE</a:t>
            </a:r>
          </a:p>
          <a:p>
            <a:r>
              <a:rPr lang="en-US" dirty="0" smtClean="0"/>
              <a:t>SQL</a:t>
            </a:r>
          </a:p>
          <a:p>
            <a:r>
              <a:rPr lang="en-US" dirty="0" smtClean="0"/>
              <a:t>SQL Functions</a:t>
            </a:r>
          </a:p>
          <a:p>
            <a:r>
              <a:rPr lang="en-US" dirty="0" smtClean="0"/>
              <a:t>SQL Descriptor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84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want to use this code…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Download </a:t>
            </a:r>
            <a:r>
              <a:rPr lang="en-US"/>
              <a:t>from </a:t>
            </a:r>
            <a:r>
              <a:rPr lang="en-US">
                <a:hlinkClick r:id="rId2"/>
              </a:rPr>
              <a:t>http://</a:t>
            </a:r>
            <a:r>
              <a:rPr lang="en-US" smtClean="0">
                <a:hlinkClick r:id="rId2"/>
              </a:rPr>
              <a:t>www.omniuser.org/downloads.html</a:t>
            </a:r>
            <a:r>
              <a:rPr lang="en-US" smtClean="0"/>
              <a:t> </a:t>
            </a:r>
            <a:endParaRPr lang="en-US" dirty="0" smtClean="0"/>
          </a:p>
          <a:p>
            <a:r>
              <a:rPr lang="en-US" dirty="0" smtClean="0"/>
              <a:t>Change the GREGC library in all of the PHP code to a library in your library list</a:t>
            </a:r>
          </a:p>
          <a:p>
            <a:r>
              <a:rPr lang="en-US" dirty="0"/>
              <a:t>Copy the Dashboards folder to your IFS /</a:t>
            </a:r>
            <a:r>
              <a:rPr lang="en-US" dirty="0" smtClean="0"/>
              <a:t>www/zndsvr6/</a:t>
            </a:r>
            <a:r>
              <a:rPr lang="en-US" dirty="0" err="1" smtClean="0"/>
              <a:t>htdocs</a:t>
            </a:r>
            <a:r>
              <a:rPr lang="en-US" dirty="0" smtClean="0"/>
              <a:t> *</a:t>
            </a:r>
          </a:p>
          <a:p>
            <a:r>
              <a:rPr lang="en-US" dirty="0" smtClean="0"/>
              <a:t>Build all files using SQL scripts</a:t>
            </a:r>
          </a:p>
          <a:p>
            <a:r>
              <a:rPr lang="en-US" dirty="0" smtClean="0"/>
              <a:t>Follow compile instructions in the header block of RPG code</a:t>
            </a:r>
          </a:p>
          <a:p>
            <a:r>
              <a:rPr lang="en-US" dirty="0" smtClean="0"/>
              <a:t>Insert the HTML </a:t>
            </a:r>
            <a:r>
              <a:rPr lang="en-US" dirty="0" err="1" smtClean="0"/>
              <a:t>bodys</a:t>
            </a:r>
            <a:r>
              <a:rPr lang="en-US" dirty="0" smtClean="0"/>
              <a:t> using </a:t>
            </a:r>
            <a:r>
              <a:rPr lang="en-US" dirty="0" err="1" smtClean="0"/>
              <a:t>MaintHTMLBody.php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* zndsvr6 will change based on your version of Zend server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72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 of live dashboards</a:t>
            </a:r>
          </a:p>
          <a:p>
            <a:r>
              <a:rPr lang="en-US" dirty="0" smtClean="0"/>
              <a:t>Program Calls</a:t>
            </a:r>
          </a:p>
          <a:p>
            <a:r>
              <a:rPr lang="en-US" dirty="0" smtClean="0"/>
              <a:t>Files Used by Dashboards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96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Calls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0936" y="2553419"/>
            <a:ext cx="3027872" cy="12594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Showdashboard.php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70936" y="4055934"/>
            <a:ext cx="3027872" cy="12594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ShowdashboardSQL.php</a:t>
            </a:r>
            <a:endParaRPr lang="en-US" dirty="0"/>
          </a:p>
        </p:txBody>
      </p:sp>
      <p:cxnSp>
        <p:nvCxnSpPr>
          <p:cNvPr id="7" name="Straight Arrow Connector 6"/>
          <p:cNvCxnSpPr>
            <a:stCxn id="4" idx="2"/>
            <a:endCxn id="5" idx="0"/>
          </p:cNvCxnSpPr>
          <p:nvPr/>
        </p:nvCxnSpPr>
        <p:spPr>
          <a:xfrm>
            <a:off x="1884872" y="3812876"/>
            <a:ext cx="0" cy="2430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021723" y="4055931"/>
            <a:ext cx="3027872" cy="125945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DSHOMNIR.rpgle</a:t>
            </a:r>
            <a:endParaRPr lang="en-US" dirty="0" smtClean="0"/>
          </a:p>
          <a:p>
            <a:pPr algn="ctr"/>
            <a:r>
              <a:rPr lang="en-US" dirty="0" smtClean="0"/>
              <a:t>Service Program/SQL Function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72511" y="4055932"/>
            <a:ext cx="3027872" cy="125945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DSHOMN2R.rpgle</a:t>
            </a:r>
          </a:p>
          <a:p>
            <a:pPr algn="ctr"/>
            <a:r>
              <a:rPr lang="en-US" dirty="0" smtClean="0"/>
              <a:t>Reads files and creates dashboard HTML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5" idx="3"/>
            <a:endCxn id="8" idx="1"/>
          </p:cNvCxnSpPr>
          <p:nvPr/>
        </p:nvCxnSpPr>
        <p:spPr>
          <a:xfrm flipV="1">
            <a:off x="3398808" y="4685660"/>
            <a:ext cx="622915" cy="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3"/>
            <a:endCxn id="9" idx="1"/>
          </p:cNvCxnSpPr>
          <p:nvPr/>
        </p:nvCxnSpPr>
        <p:spPr>
          <a:xfrm>
            <a:off x="7049595" y="4685660"/>
            <a:ext cx="62291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672511" y="5598543"/>
            <a:ext cx="3027872" cy="125945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DSHOMN3R.rpgle</a:t>
            </a:r>
          </a:p>
          <a:p>
            <a:pPr algn="ctr"/>
            <a:r>
              <a:rPr lang="en-US" dirty="0" smtClean="0"/>
              <a:t>Creates a Google Chart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9" idx="2"/>
            <a:endCxn id="17" idx="0"/>
          </p:cNvCxnSpPr>
          <p:nvPr/>
        </p:nvCxnSpPr>
        <p:spPr>
          <a:xfrm>
            <a:off x="9186447" y="5315389"/>
            <a:ext cx="0" cy="283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438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</a:t>
            </a:r>
            <a:endParaRPr lang="en-US" dirty="0"/>
          </a:p>
        </p:txBody>
      </p:sp>
      <p:sp>
        <p:nvSpPr>
          <p:cNvPr id="5" name="Flowchart: Magnetic Disk 4"/>
          <p:cNvSpPr/>
          <p:nvPr/>
        </p:nvSpPr>
        <p:spPr>
          <a:xfrm>
            <a:off x="2975127" y="2717320"/>
            <a:ext cx="2390503" cy="173391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HTMLBDM</a:t>
            </a:r>
          </a:p>
          <a:p>
            <a:pPr algn="ctr"/>
            <a:r>
              <a:rPr lang="en-US" dirty="0" smtClean="0"/>
              <a:t>Holds HTML Skeletons</a:t>
            </a:r>
            <a:endParaRPr lang="en-US" dirty="0"/>
          </a:p>
        </p:txBody>
      </p:sp>
      <p:sp>
        <p:nvSpPr>
          <p:cNvPr id="6" name="Flowchart: Magnetic Disk 5"/>
          <p:cNvSpPr/>
          <p:nvPr/>
        </p:nvSpPr>
        <p:spPr>
          <a:xfrm>
            <a:off x="6471133" y="2717320"/>
            <a:ext cx="2390503" cy="1733910"/>
          </a:xfrm>
          <a:prstGeom prst="flowChartMagneticDisk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DSHHDRM</a:t>
            </a:r>
          </a:p>
          <a:p>
            <a:pPr algn="ctr"/>
            <a:r>
              <a:rPr lang="en-US" dirty="0" smtClean="0"/>
              <a:t>One record per dashboard</a:t>
            </a:r>
            <a:endParaRPr lang="en-US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6471132" y="4802037"/>
            <a:ext cx="2390503" cy="1733910"/>
          </a:xfrm>
          <a:prstGeom prst="flowChartMagneticDisk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DSHDTLM</a:t>
            </a:r>
          </a:p>
          <a:p>
            <a:pPr algn="ctr"/>
            <a:r>
              <a:rPr lang="en-US" dirty="0" smtClean="0"/>
              <a:t>One record per part</a:t>
            </a:r>
            <a:endParaRPr lang="en-US" dirty="0"/>
          </a:p>
        </p:txBody>
      </p:sp>
      <p:sp>
        <p:nvSpPr>
          <p:cNvPr id="8" name="Flowchart: Magnetic Disk 7"/>
          <p:cNvSpPr/>
          <p:nvPr/>
        </p:nvSpPr>
        <p:spPr>
          <a:xfrm>
            <a:off x="2975127" y="4802037"/>
            <a:ext cx="2390503" cy="1733910"/>
          </a:xfrm>
          <a:prstGeom prst="flowChartMagneticDisk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DSHCHTM</a:t>
            </a:r>
          </a:p>
          <a:p>
            <a:pPr algn="ctr"/>
            <a:r>
              <a:rPr lang="en-US" dirty="0" smtClean="0"/>
              <a:t>One record per Google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1295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780</TotalTime>
  <Words>621</Words>
  <Application>Microsoft Office PowerPoint</Application>
  <PresentationFormat>Custom</PresentationFormat>
  <Paragraphs>144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Ion Boardroom</vt:lpstr>
      <vt:lpstr>Dashboards for IBM I</vt:lpstr>
      <vt:lpstr>Agenda</vt:lpstr>
      <vt:lpstr>Goal of Presentation</vt:lpstr>
      <vt:lpstr>Tools Used</vt:lpstr>
      <vt:lpstr>Languages &amp; Techniques Used</vt:lpstr>
      <vt:lpstr>If you want to use this code…</vt:lpstr>
      <vt:lpstr>Overview</vt:lpstr>
      <vt:lpstr>Program Calls</vt:lpstr>
      <vt:lpstr>Files</vt:lpstr>
      <vt:lpstr>Agenda</vt:lpstr>
      <vt:lpstr>Dive Into PHP</vt:lpstr>
      <vt:lpstr>More PHP</vt:lpstr>
      <vt:lpstr>More PHP</vt:lpstr>
      <vt:lpstr>CSS</vt:lpstr>
      <vt:lpstr>JavaScript</vt:lpstr>
      <vt:lpstr>Agenda</vt:lpstr>
      <vt:lpstr>Dive Into RPG</vt:lpstr>
      <vt:lpstr>Additional Resources</vt:lpstr>
      <vt:lpstr>Additional Resources</vt:lpstr>
      <vt:lpstr>Thank You!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Dashboards for IBM I</dc:title>
  <dc:creator>Greg Cannella</dc:creator>
  <cp:lastModifiedBy>Greg Cannella</cp:lastModifiedBy>
  <cp:revision>36</cp:revision>
  <dcterms:created xsi:type="dcterms:W3CDTF">2016-02-06T23:35:44Z</dcterms:created>
  <dcterms:modified xsi:type="dcterms:W3CDTF">2016-02-17T17:28:18Z</dcterms:modified>
</cp:coreProperties>
</file>