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2" r:id="rId1"/>
  </p:sldMasterIdLst>
  <p:notesMasterIdLst>
    <p:notesMasterId r:id="rId49"/>
  </p:notesMasterIdLst>
  <p:handoutMasterIdLst>
    <p:handoutMasterId r:id="rId50"/>
  </p:handoutMasterIdLst>
  <p:sldIdLst>
    <p:sldId id="317" r:id="rId2"/>
    <p:sldId id="306" r:id="rId3"/>
    <p:sldId id="316" r:id="rId4"/>
    <p:sldId id="319" r:id="rId5"/>
    <p:sldId id="344" r:id="rId6"/>
    <p:sldId id="323" r:id="rId7"/>
    <p:sldId id="320" r:id="rId8"/>
    <p:sldId id="345" r:id="rId9"/>
    <p:sldId id="346" r:id="rId10"/>
    <p:sldId id="347" r:id="rId11"/>
    <p:sldId id="348" r:id="rId12"/>
    <p:sldId id="349" r:id="rId13"/>
    <p:sldId id="351" r:id="rId14"/>
    <p:sldId id="350" r:id="rId15"/>
    <p:sldId id="353" r:id="rId16"/>
    <p:sldId id="355" r:id="rId17"/>
    <p:sldId id="354" r:id="rId18"/>
    <p:sldId id="337" r:id="rId19"/>
    <p:sldId id="321" r:id="rId20"/>
    <p:sldId id="356" r:id="rId21"/>
    <p:sldId id="357" r:id="rId22"/>
    <p:sldId id="327" r:id="rId23"/>
    <p:sldId id="359" r:id="rId24"/>
    <p:sldId id="360" r:id="rId25"/>
    <p:sldId id="358" r:id="rId26"/>
    <p:sldId id="361" r:id="rId27"/>
    <p:sldId id="325" r:id="rId28"/>
    <p:sldId id="363" r:id="rId29"/>
    <p:sldId id="364" r:id="rId30"/>
    <p:sldId id="365" r:id="rId31"/>
    <p:sldId id="366" r:id="rId32"/>
    <p:sldId id="328" r:id="rId33"/>
    <p:sldId id="329" r:id="rId34"/>
    <p:sldId id="307" r:id="rId35"/>
    <p:sldId id="313" r:id="rId36"/>
    <p:sldId id="308" r:id="rId37"/>
    <p:sldId id="367" r:id="rId38"/>
    <p:sldId id="368" r:id="rId39"/>
    <p:sldId id="336" r:id="rId40"/>
    <p:sldId id="332" r:id="rId41"/>
    <p:sldId id="302" r:id="rId42"/>
    <p:sldId id="334" r:id="rId43"/>
    <p:sldId id="303" r:id="rId44"/>
    <p:sldId id="341" r:id="rId45"/>
    <p:sldId id="315" r:id="rId46"/>
    <p:sldId id="311" r:id="rId47"/>
    <p:sldId id="338" r:id="rId4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7F0055"/>
    <a:srgbClr val="006600"/>
    <a:srgbClr val="FF5050"/>
    <a:srgbClr val="FF9933"/>
    <a:srgbClr val="FFFF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7" autoAdjust="0"/>
    <p:restoredTop sz="94693" autoAdjust="0"/>
  </p:normalViewPr>
  <p:slideViewPr>
    <p:cSldViewPr>
      <p:cViewPr varScale="1">
        <p:scale>
          <a:sx n="90" d="100"/>
          <a:sy n="90" d="100"/>
        </p:scale>
        <p:origin x="84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2" d="100"/>
          <a:sy n="72" d="100"/>
        </p:scale>
        <p:origin x="-217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7A0C6A7-29DF-4BD7-9658-562F075275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69672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AE1E5F82-AE2A-41A3-8C41-80B3220DF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4333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/>
          </a:p>
        </p:txBody>
      </p:sp>
      <p:sp>
        <p:nvSpPr>
          <p:cNvPr id="53252" name="Header Placeholder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53253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53254" name="Footer Placeholder 5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53255" name="Slide Number Placeholder 6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DA47C93E-158C-4924-93BF-BCF022F8C553}" type="slidenum">
              <a:rPr lang="en-US" altLang="en-US" smtClean="0">
                <a:latin typeface="Times New Roman" pitchFamily="18" charset="0"/>
              </a:rPr>
              <a:pPr/>
              <a:t>1</a:t>
            </a:fld>
            <a:endParaRPr lang="en-US" altLang="en-US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E1E5F82-AE2A-41A3-8C41-80B3220DF4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649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54276" name="Footer Placeholder 2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5427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fld id="{B47C5497-FA53-4FC6-BF88-E7E260B5F4DF}" type="slidenum">
              <a:rPr lang="en-US" altLang="en-US" smtClean="0">
                <a:latin typeface="Times New Roman" pitchFamily="18" charset="0"/>
              </a:rPr>
              <a:pPr/>
              <a:t>14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54278" name="Header Placeholder 4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  <p:sp>
        <p:nvSpPr>
          <p:cNvPr id="54279" name="Date Placeholder 5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66788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66788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6788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6788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6788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67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en-US" altLang="en-US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1904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AE1E5F82-AE2A-41A3-8C41-80B3220DF43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43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1982322" y="1447800"/>
            <a:ext cx="5167338" cy="1524000"/>
          </a:xfrm>
        </p:spPr>
        <p:txBody>
          <a:bodyPr anchor="ctr" anchorCtr="0"/>
          <a:lstStyle>
            <a:lvl1pPr algn="ctr">
              <a:defRPr sz="4000" b="0">
                <a:solidFill>
                  <a:srgbClr val="4F596A"/>
                </a:solidFill>
              </a:defRPr>
            </a:lvl1pPr>
          </a:lstStyle>
          <a:p>
            <a:r>
              <a:rPr lang="en-US" dirty="0"/>
              <a:t>Click to edit Mast   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94223" y="3352800"/>
            <a:ext cx="5143536" cy="533400"/>
          </a:xfrm>
        </p:spPr>
        <p:txBody>
          <a:bodyPr lIns="18000"/>
          <a:lstStyle>
            <a:lvl1pPr marL="0" indent="0" algn="ctr">
              <a:buFontTx/>
              <a:buNone/>
              <a:defRPr sz="2400" b="0">
                <a:solidFill>
                  <a:srgbClr val="4F596A"/>
                </a:solidFill>
              </a:defRPr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3692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0669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endCon2012-inner-page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4303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447675" indent="-265113">
              <a:defRPr/>
            </a:lvl2pPr>
            <a:lvl3pPr marL="712788" indent="-173038">
              <a:defRPr/>
            </a:lvl3pPr>
            <a:lvl4pPr marL="987425" indent="-182563">
              <a:defRPr/>
            </a:lvl4pPr>
            <a:lvl5pPr marL="1162050" indent="-174625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6"/>
          <p:cNvSpPr txBox="1">
            <a:spLocks/>
          </p:cNvSpPr>
          <p:nvPr/>
        </p:nvSpPr>
        <p:spPr>
          <a:xfrm>
            <a:off x="82295" y="6540649"/>
            <a:ext cx="633443" cy="305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ED1C6C-9ECA-4830-8765-08143011A8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23C41">
                    <a:tint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23C41">
                  <a:tint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283654"/>
            <a:ext cx="866775" cy="409575"/>
          </a:xfrm>
          <a:prstGeom prst="rect">
            <a:avLst/>
          </a:prstGeom>
        </p:spPr>
      </p:pic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5334000" y="11113"/>
            <a:ext cx="3760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1400">
                <a:solidFill>
                  <a:srgbClr val="D4DAD6"/>
                </a:solidFill>
                <a:latin typeface="Bookman Old Style" pitchFamily="18" charset="0"/>
              </a:rPr>
              <a:t>Connecting the Dots – Web Development</a:t>
            </a:r>
          </a:p>
        </p:txBody>
      </p:sp>
      <p:sp>
        <p:nvSpPr>
          <p:cNvPr id="13" name="TextBox 11"/>
          <p:cNvSpPr txBox="1">
            <a:spLocks noChangeArrowheads="1"/>
          </p:cNvSpPr>
          <p:nvPr userDrawn="1"/>
        </p:nvSpPr>
        <p:spPr bwMode="auto">
          <a:xfrm>
            <a:off x="8153400" y="6581001"/>
            <a:ext cx="6815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1200" dirty="0">
                <a:solidFill>
                  <a:srgbClr val="D4DAD6"/>
                </a:solidFill>
              </a:rPr>
              <a:t>© 2016</a:t>
            </a:r>
          </a:p>
        </p:txBody>
      </p:sp>
    </p:spTree>
    <p:extLst>
      <p:ext uri="{BB962C8B-B14F-4D97-AF65-F5344CB8AC3E}">
        <p14:creationId xmlns:p14="http://schemas.microsoft.com/office/powerpoint/2010/main" val="2039195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endCon2012-inner-page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43039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313" y="1557338"/>
            <a:ext cx="4027487" cy="4525962"/>
          </a:xfrm>
        </p:spPr>
        <p:txBody>
          <a:bodyPr/>
          <a:lstStyle>
            <a:lvl2pPr marL="447675" indent="-265113">
              <a:defRPr/>
            </a:lvl2pPr>
            <a:lvl3pPr marL="712788" indent="-173038">
              <a:defRPr/>
            </a:lvl3pPr>
            <a:lvl4pPr marL="987425" indent="-182563">
              <a:defRPr/>
            </a:lvl4pPr>
            <a:lvl5pPr marL="1162050" indent="-174625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6"/>
          <p:cNvSpPr txBox="1">
            <a:spLocks/>
          </p:cNvSpPr>
          <p:nvPr/>
        </p:nvSpPr>
        <p:spPr>
          <a:xfrm>
            <a:off x="82295" y="6540649"/>
            <a:ext cx="633443" cy="305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ED1C6C-9ECA-4830-8765-08143011A8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23C41">
                    <a:tint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23C41">
                  <a:tint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648200" y="1557338"/>
            <a:ext cx="4202112" cy="4525962"/>
          </a:xfrm>
        </p:spPr>
        <p:txBody>
          <a:bodyPr/>
          <a:lstStyle>
            <a:lvl2pPr marL="447675" indent="-265113">
              <a:defRPr/>
            </a:lvl2pPr>
            <a:lvl3pPr marL="712788" indent="-173038">
              <a:defRPr/>
            </a:lvl3pPr>
            <a:lvl4pPr marL="987425" indent="-182563">
              <a:defRPr/>
            </a:lvl4pPr>
            <a:lvl5pPr marL="1162050" indent="-174625"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283654"/>
            <a:ext cx="8667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1500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endCon2012-inner-page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430393"/>
          </a:xfrm>
          <a:prstGeom prst="rect">
            <a:avLst/>
          </a:prstGeom>
        </p:spPr>
      </p:pic>
      <p:sp>
        <p:nvSpPr>
          <p:cNvPr id="11" name="Slide Number Placeholder 6"/>
          <p:cNvSpPr txBox="1">
            <a:spLocks/>
          </p:cNvSpPr>
          <p:nvPr/>
        </p:nvSpPr>
        <p:spPr>
          <a:xfrm>
            <a:off x="82295" y="6540649"/>
            <a:ext cx="633443" cy="305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ED1C6C-9ECA-4830-8765-08143011A8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23C41">
                    <a:tint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23C41">
                  <a:tint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7200" y="6283654"/>
            <a:ext cx="866775" cy="409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49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2133600"/>
            <a:ext cx="6553200" cy="1066800"/>
          </a:xfrm>
        </p:spPr>
        <p:txBody>
          <a:bodyPr anchor="ctr" anchorCtr="0"/>
          <a:lstStyle>
            <a:lvl1pPr algn="ctr">
              <a:defRPr sz="3600" b="0">
                <a:solidFill>
                  <a:srgbClr val="4F59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050"/>
            <a:ext cx="9144000" cy="653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07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 userDrawn="1"/>
        </p:nvSpPr>
        <p:spPr bwMode="auto">
          <a:xfrm>
            <a:off x="5334000" y="11113"/>
            <a:ext cx="3760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1400">
                <a:solidFill>
                  <a:srgbClr val="D4DAD6"/>
                </a:solidFill>
                <a:latin typeface="Bookman Old Style" pitchFamily="18" charset="0"/>
              </a:rPr>
              <a:t>Connecting the Dots – Web Development</a:t>
            </a:r>
          </a:p>
        </p:txBody>
      </p:sp>
    </p:spTree>
    <p:extLst>
      <p:ext uri="{BB962C8B-B14F-4D97-AF65-F5344CB8AC3E}">
        <p14:creationId xmlns:p14="http://schemas.microsoft.com/office/powerpoint/2010/main" val="839534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>
            <a:spLocks noChangeArrowheads="1"/>
          </p:cNvSpPr>
          <p:nvPr userDrawn="1"/>
        </p:nvSpPr>
        <p:spPr bwMode="auto">
          <a:xfrm>
            <a:off x="5334000" y="11113"/>
            <a:ext cx="37607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1400">
                <a:solidFill>
                  <a:srgbClr val="D4DAD6"/>
                </a:solidFill>
                <a:latin typeface="Bookman Old Style" pitchFamily="18" charset="0"/>
              </a:rPr>
              <a:t>Connecting the Dots – Web Development</a:t>
            </a:r>
          </a:p>
        </p:txBody>
      </p:sp>
      <p:sp>
        <p:nvSpPr>
          <p:cNvPr id="8" name="TextBox 13"/>
          <p:cNvSpPr txBox="1">
            <a:spLocks noChangeArrowheads="1"/>
          </p:cNvSpPr>
          <p:nvPr userDrawn="1"/>
        </p:nvSpPr>
        <p:spPr bwMode="auto">
          <a:xfrm>
            <a:off x="152400" y="6492875"/>
            <a:ext cx="561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fld id="{19E2D7FD-1C1F-4C08-B4AA-0B36073AD478}" type="slidenum">
              <a:rPr lang="en-US" altLang="en-US" sz="1600" smtClean="0">
                <a:solidFill>
                  <a:srgbClr val="D4DAD6"/>
                </a:solidFill>
              </a:rPr>
              <a:pPr algn="r">
                <a:defRPr/>
              </a:pPr>
              <a:t>‹#›</a:t>
            </a:fld>
            <a:endParaRPr lang="en-US" altLang="en-US" sz="1600">
              <a:solidFill>
                <a:srgbClr val="D4DAD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447800"/>
            <a:ext cx="7772400" cy="2200275"/>
          </a:xfrm>
        </p:spPr>
        <p:txBody>
          <a:bodyPr anchor="b"/>
          <a:lstStyle>
            <a:lvl1pPr algn="l">
              <a:defRPr sz="48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33813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64382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ZendCon2012-inner-page01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144000" cy="1430393"/>
          </a:xfrm>
          <a:prstGeom prst="rect">
            <a:avLst/>
          </a:prstGeom>
        </p:spPr>
      </p:pic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2296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5573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Slide Number Placeholder 6"/>
          <p:cNvSpPr txBox="1">
            <a:spLocks/>
          </p:cNvSpPr>
          <p:nvPr/>
        </p:nvSpPr>
        <p:spPr>
          <a:xfrm>
            <a:off x="82295" y="6540649"/>
            <a:ext cx="633443" cy="3051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ED1C6C-9ECA-4830-8765-08143011A8A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323C41">
                    <a:tint val="75000"/>
                  </a:srgb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323C41">
                  <a:tint val="75000"/>
                </a:srgb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92875"/>
            <a:ext cx="91440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200" y="6492875"/>
            <a:ext cx="772706" cy="365125"/>
          </a:xfrm>
          <a:prstGeom prst="rect">
            <a:avLst/>
          </a:prstGeom>
        </p:spPr>
      </p:pic>
      <p:sp>
        <p:nvSpPr>
          <p:cNvPr id="9" name="TextBox 11"/>
          <p:cNvSpPr txBox="1">
            <a:spLocks noChangeArrowheads="1"/>
          </p:cNvSpPr>
          <p:nvPr userDrawn="1"/>
        </p:nvSpPr>
        <p:spPr bwMode="auto">
          <a:xfrm>
            <a:off x="8462403" y="6553200"/>
            <a:ext cx="68159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 sz="1200" dirty="0">
                <a:solidFill>
                  <a:srgbClr val="D4DAD6"/>
                </a:solidFill>
              </a:rPr>
              <a:t>© 2016</a:t>
            </a:r>
          </a:p>
        </p:txBody>
      </p:sp>
    </p:spTree>
    <p:extLst>
      <p:ext uri="{BB962C8B-B14F-4D97-AF65-F5344CB8AC3E}">
        <p14:creationId xmlns:p14="http://schemas.microsoft.com/office/powerpoint/2010/main" val="1096727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  <p:sldLayoutId id="2147484179" r:id="rId7"/>
    <p:sldLayoutId id="2147484180" r:id="rId8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2"/>
          </a:solidFill>
          <a:latin typeface="Trebuchet MS" pitchFamily="34" charset="0"/>
          <a:cs typeface="Arial" charset="0"/>
        </a:defRPr>
      </a:lvl9pPr>
    </p:titleStyle>
    <p:bodyStyle>
      <a:lvl1pPr marL="180975" indent="-180975" algn="l" rtl="0" eaLnBrk="1" fontAlgn="base" hangingPunct="1">
        <a:spcBef>
          <a:spcPct val="20000"/>
        </a:spcBef>
        <a:spcAft>
          <a:spcPct val="30000"/>
        </a:spcAft>
        <a:buClr>
          <a:schemeClr val="hlink"/>
        </a:buClr>
        <a:buChar char="•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357188" indent="-174625" algn="l" rtl="0" eaLnBrk="1" fontAlgn="base" hangingPunct="1">
        <a:spcBef>
          <a:spcPct val="20000"/>
        </a:spcBef>
        <a:spcAft>
          <a:spcPct val="30000"/>
        </a:spcAft>
        <a:buClr>
          <a:schemeClr val="hlink"/>
        </a:buClr>
        <a:buSzPct val="85000"/>
        <a:buFont typeface="Webdings" pitchFamily="18" charset="2"/>
        <a:buChar char="4"/>
        <a:defRPr sz="2000">
          <a:solidFill>
            <a:schemeClr val="tx1"/>
          </a:solidFill>
          <a:latin typeface="+mn-lt"/>
          <a:cs typeface="+mn-cs"/>
        </a:defRPr>
      </a:lvl2pPr>
      <a:lvl3pPr marL="630238" indent="-182563" algn="l" rtl="0" eaLnBrk="1" fontAlgn="base" hangingPunct="1">
        <a:spcBef>
          <a:spcPct val="20000"/>
        </a:spcBef>
        <a:spcAft>
          <a:spcPct val="3000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895350" indent="-182563" algn="l" rtl="0" eaLnBrk="1" fontAlgn="base" hangingPunct="1">
        <a:spcBef>
          <a:spcPct val="20000"/>
        </a:spcBef>
        <a:spcAft>
          <a:spcPct val="3000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1079500" indent="-184150" algn="l" rtl="0" eaLnBrk="1" fontAlgn="base" hangingPunct="1">
        <a:spcBef>
          <a:spcPct val="2000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247900" indent="-182563" algn="l" rtl="0" eaLnBrk="1" fontAlgn="base" hangingPunct="1">
        <a:spcBef>
          <a:spcPct val="2000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705100" indent="-182563" algn="l" rtl="0" eaLnBrk="1" fontAlgn="base" hangingPunct="1">
        <a:spcBef>
          <a:spcPct val="2000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162300" indent="-182563" algn="l" rtl="0" eaLnBrk="1" fontAlgn="base" hangingPunct="1">
        <a:spcBef>
          <a:spcPct val="2000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619500" indent="-182563" algn="l" rtl="0" eaLnBrk="1" fontAlgn="base" hangingPunct="1">
        <a:spcBef>
          <a:spcPct val="20000"/>
        </a:spcBef>
        <a:spcAft>
          <a:spcPct val="3000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www.div1sys.com/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848600" cy="1393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400" cap="none"/>
              <a:t>Connecting the Dots </a:t>
            </a:r>
            <a:endParaRPr lang="en-US" sz="400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743200"/>
            <a:ext cx="6400800" cy="9144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/>
              <a:t>Building Web Applications with </a:t>
            </a:r>
            <a:br>
              <a:rPr lang="en-US" dirty="0"/>
            </a:br>
            <a:r>
              <a:rPr lang="en-US" dirty="0"/>
              <a:t>PHP, HTML, CSS, and JavaScript</a:t>
            </a:r>
          </a:p>
        </p:txBody>
      </p:sp>
      <p:sp>
        <p:nvSpPr>
          <p:cNvPr id="13316" name="Rectangle 3"/>
          <p:cNvSpPr txBox="1">
            <a:spLocks noChangeArrowheads="1"/>
          </p:cNvSpPr>
          <p:nvPr/>
        </p:nvSpPr>
        <p:spPr bwMode="auto">
          <a:xfrm>
            <a:off x="685800" y="4989513"/>
            <a:ext cx="3657600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b="1">
                <a:solidFill>
                  <a:schemeClr val="bg1"/>
                </a:solidFill>
              </a:rPr>
              <a:t>John Valance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division 1 systems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altLang="en-US" sz="200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johnv@div1sys.com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0" y="4989513"/>
            <a:ext cx="1981200" cy="708025"/>
          </a:xfrm>
          <a:prstGeom prst="rect">
            <a:avLst/>
          </a:prstGeom>
          <a:solidFill>
            <a:sysClr val="window" lastClr="FFFFFF"/>
          </a:solidFill>
          <a:ln cap="rnd">
            <a:noFill/>
          </a:ln>
        </p:spPr>
        <p:txBody>
          <a:bodyPr lIns="182880" tIns="91440" rIns="182880" bIns="9144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400" kern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&lt;</a:t>
            </a:r>
            <a:r>
              <a:rPr lang="en-US" sz="3400" kern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div1</a:t>
            </a:r>
            <a:r>
              <a:rPr lang="en-US" sz="3400" kern="0">
                <a:solidFill>
                  <a:srgbClr val="F79646">
                    <a:lumMod val="75000"/>
                  </a:srgb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410200" y="5710238"/>
            <a:ext cx="3429000" cy="4619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kern="0">
                <a:solidFill>
                  <a:schemeClr val="bg1"/>
                </a:solidFill>
              </a:rPr>
              <a:t>www.div1sys.com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66800" y="6477000"/>
            <a:ext cx="6858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All materials copyright © 2014-2016 John Valance and Division 1 Systems LLC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CSS</a:t>
            </a:r>
          </a:p>
        </p:txBody>
      </p:sp>
    </p:spTree>
    <p:extLst>
      <p:ext uri="{BB962C8B-B14F-4D97-AF65-F5344CB8AC3E}">
        <p14:creationId xmlns:p14="http://schemas.microsoft.com/office/powerpoint/2010/main" val="4034828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609600"/>
            <a:ext cx="3810000" cy="5334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33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/>
              <a:t>Styling with CSS</a:t>
            </a:r>
          </a:p>
        </p:txBody>
      </p:sp>
      <p:sp>
        <p:nvSpPr>
          <p:cNvPr id="34819" name="Rectangle 3"/>
          <p:cNvSpPr txBox="1">
            <a:spLocks noChangeArrowheads="1"/>
          </p:cNvSpPr>
          <p:nvPr/>
        </p:nvSpPr>
        <p:spPr bwMode="auto">
          <a:xfrm>
            <a:off x="381000" y="1611313"/>
            <a:ext cx="84582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en-US"/>
              <a:t>CSS = Cascading Style Sheets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/>
              <a:t>Extension to HTML as of HTML v 4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/>
              <a:t>Allows fine-grained control of visual elements on a page </a:t>
            </a:r>
          </a:p>
          <a:p>
            <a:pPr eaLnBrk="1" hangingPunct="1">
              <a:lnSpc>
                <a:spcPct val="150000"/>
              </a:lnSpc>
            </a:pPr>
            <a:r>
              <a:rPr lang="en-US" altLang="en-US"/>
              <a:t>Simple, intuititive syntax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124200" y="6481763"/>
            <a:ext cx="297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14, 15</a:t>
            </a:r>
          </a:p>
        </p:txBody>
      </p:sp>
    </p:spTree>
    <p:extLst>
      <p:ext uri="{BB962C8B-B14F-4D97-AF65-F5344CB8AC3E}">
        <p14:creationId xmlns:p14="http://schemas.microsoft.com/office/powerpoint/2010/main" val="2771472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352800"/>
            <a:ext cx="8229600" cy="2971800"/>
          </a:xfrm>
        </p:spPr>
        <p:txBody>
          <a:bodyPr rtlCol="0">
            <a:normAutofit/>
          </a:bodyPr>
          <a:lstStyle/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1000" b="1">
              <a:solidFill>
                <a:srgbClr val="FFFF00"/>
              </a:solidFill>
              <a:latin typeface="Courier New" pitchFamily="49" charset="0"/>
            </a:endParaRPr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b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selector</a:t>
            </a:r>
            <a:r>
              <a:rPr lang="en-US" altLang="en-US"/>
              <a:t>: identifies a part of the document to be styled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>
                <a:solidFill>
                  <a:schemeClr val="tx1">
                    <a:lumMod val="50000"/>
                    <a:lumOff val="50000"/>
                  </a:schemeClr>
                </a:solidFill>
              </a:rPr>
              <a:t>HTML tag name, Class name, or a Unique ID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en-US" sz="800"/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b="1">
                <a:solidFill>
                  <a:srgbClr val="0070C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property</a:t>
            </a:r>
            <a:r>
              <a:rPr lang="en-US" altLang="en-US"/>
              <a:t>: A specific presentation attribute to be styled 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chemeClr val="tx1">
                    <a:lumMod val="50000"/>
                    <a:lumOff val="50000"/>
                  </a:schemeClr>
                </a:solidFill>
              </a:rPr>
              <a:t>color, font-weight, border attributes, visibility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800"/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b="1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altLang="en-US"/>
              <a:t>: How the presentation attribute should be styled 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1800" b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</a:rPr>
              <a:t>color: red; </a:t>
            </a:r>
          </a:p>
          <a:p>
            <a:pPr lvl="1" indent="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r>
              <a:rPr lang="en-US" altLang="en-US" sz="1800" b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</a:rPr>
              <a:t>font-weight: bold; </a:t>
            </a:r>
            <a:br>
              <a:rPr lang="en-US" altLang="en-US" sz="1800" b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</a:rPr>
            </a:br>
            <a:r>
              <a:rPr lang="en-US" altLang="en-US" sz="1800" b="1">
                <a:solidFill>
                  <a:schemeClr val="tx1">
                    <a:lumMod val="50000"/>
                    <a:lumOff val="50000"/>
                  </a:schemeClr>
                </a:solidFill>
                <a:latin typeface="Courier New" pitchFamily="49" charset="0"/>
              </a:rPr>
              <a:t>border: 2px solid blue;</a:t>
            </a:r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000" b="1">
              <a:latin typeface="Courier New" pitchFamily="49" charset="0"/>
            </a:endParaRP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CSS Syntax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85800" y="1689100"/>
            <a:ext cx="5105400" cy="15875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solidFill>
                  <a:srgbClr val="FF0000"/>
                </a:solidFill>
                <a:latin typeface="Courier New" pitchFamily="49" charset="0"/>
              </a:rPr>
              <a:t>selector</a:t>
            </a:r>
            <a:r>
              <a:rPr lang="en-US" sz="2400">
                <a:latin typeface="Courier New" pitchFamily="49" charset="0"/>
              </a:rPr>
              <a:t> {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latin typeface="Courier New" pitchFamily="49" charset="0"/>
              </a:rPr>
              <a:t>	</a:t>
            </a:r>
            <a:r>
              <a:rPr lang="en-US" sz="2400">
                <a:solidFill>
                  <a:srgbClr val="0070C0"/>
                </a:solidFill>
                <a:latin typeface="Courier New" pitchFamily="49" charset="0"/>
              </a:rPr>
              <a:t>property</a:t>
            </a:r>
            <a:r>
              <a:rPr lang="en-US" sz="2400">
                <a:latin typeface="Courier New" pitchFamily="49" charset="0"/>
              </a:rPr>
              <a:t>: </a:t>
            </a:r>
            <a:r>
              <a:rPr lang="en-US" sz="2400">
                <a:solidFill>
                  <a:srgbClr val="00B050"/>
                </a:solidFill>
                <a:latin typeface="Courier New" pitchFamily="49" charset="0"/>
              </a:rPr>
              <a:t>value</a:t>
            </a:r>
            <a:r>
              <a:rPr lang="en-US" sz="2400">
                <a:latin typeface="Courier New" pitchFamily="49" charset="0"/>
              </a:rPr>
              <a:t>;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latin typeface="Courier New" pitchFamily="49" charset="0"/>
              </a:rPr>
              <a:t>	</a:t>
            </a:r>
            <a:r>
              <a:rPr lang="en-US" sz="2400">
                <a:solidFill>
                  <a:srgbClr val="0070C0"/>
                </a:solidFill>
                <a:latin typeface="Courier New" pitchFamily="49" charset="0"/>
              </a:rPr>
              <a:t>property</a:t>
            </a:r>
            <a:r>
              <a:rPr lang="en-US" sz="2400">
                <a:latin typeface="Courier New" pitchFamily="49" charset="0"/>
              </a:rPr>
              <a:t>: </a:t>
            </a:r>
            <a:r>
              <a:rPr lang="en-US" sz="2400">
                <a:solidFill>
                  <a:srgbClr val="00B050"/>
                </a:solidFill>
                <a:latin typeface="Courier New" pitchFamily="49" charset="0"/>
              </a:rPr>
              <a:t>value</a:t>
            </a:r>
            <a:r>
              <a:rPr lang="en-US" sz="2400">
                <a:latin typeface="Courier New" pitchFamily="49" charset="0"/>
              </a:rPr>
              <a:t>;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latin typeface="Courier New" pitchFamily="49" charset="0"/>
              </a:rPr>
              <a:t>	...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>
                <a:latin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7805067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CSS Style Sheet Example</a:t>
            </a:r>
          </a:p>
        </p:txBody>
      </p:sp>
      <p:pic>
        <p:nvPicPr>
          <p:cNvPr id="378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00200"/>
            <a:ext cx="6946900" cy="4751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0442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530725"/>
          </a:xfrm>
        </p:spPr>
        <p:txBody>
          <a:bodyPr rtlCol="0">
            <a:normAutofit fontScale="92500" lnSpcReduction="10000"/>
          </a:bodyPr>
          <a:lstStyle/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000" dirty="0"/>
              <a:t>HTML Tag Name:</a:t>
            </a:r>
          </a:p>
          <a:p>
            <a:pPr lvl="1" indent="-18288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CSS:  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BODY { font: </a:t>
            </a:r>
            <a:r>
              <a:rPr lang="en-US" altLang="en-US" sz="1800" b="1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arial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font-size: 12pt; color: navy }</a:t>
            </a:r>
          </a:p>
          <a:p>
            <a:pPr marL="560070" lvl="1" indent="-28575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Can use any HTML tag name</a:t>
            </a:r>
          </a:p>
          <a:p>
            <a:pPr marL="560070" lvl="1" indent="-28575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Applies to all </a:t>
            </a:r>
            <a:r>
              <a:rPr lang="en-US" altLang="en-US" sz="1800" i="1" dirty="0" err="1">
                <a:solidFill>
                  <a:schemeClr val="accent2">
                    <a:lumMod val="75000"/>
                  </a:schemeClr>
                </a:solidFill>
              </a:rPr>
              <a:t>occurences</a:t>
            </a: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 of the tag throughout  a document</a:t>
            </a:r>
          </a:p>
          <a:p>
            <a:pPr lvl="1" indent="-18288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1800" b="1" dirty="0"/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000" dirty="0"/>
              <a:t>Class Name - precede with period (.) :</a:t>
            </a:r>
          </a:p>
          <a:p>
            <a:pPr lvl="1" indent="-18288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CSS: 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.error { color: red; font-weight: bold}</a:t>
            </a:r>
          </a:p>
          <a:p>
            <a:pPr lvl="1" indent="-18288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600" i="1" dirty="0">
                <a:solidFill>
                  <a:schemeClr val="accent2">
                    <a:lumMod val="75000"/>
                  </a:schemeClr>
                </a:solidFill>
              </a:rPr>
              <a:t>HTML:  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&lt;p class=“error”&gt;Invalid email address&lt;/p&gt;</a:t>
            </a:r>
          </a:p>
          <a:p>
            <a:pPr marL="560070" lvl="1" indent="-28575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60070" lvl="1" indent="-28575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Can specify the same class on many different HTML tags</a:t>
            </a:r>
          </a:p>
          <a:p>
            <a:pPr lvl="1" indent="-182880" eaLnBrk="1" fontAlgn="auto" hangingPunct="1">
              <a:lnSpc>
                <a:spcPct val="80000"/>
              </a:lnSpc>
              <a:spcAft>
                <a:spcPts val="0"/>
              </a:spcAft>
              <a:buFontTx/>
              <a:buNone/>
              <a:defRPr/>
            </a:pPr>
            <a:endParaRPr lang="en-US" altLang="en-US" sz="1800" b="1" dirty="0"/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000" dirty="0"/>
              <a:t>Unique ID – precede with hash (#):	</a:t>
            </a:r>
          </a:p>
          <a:p>
            <a:pPr lvl="1" indent="-18288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CSS: 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#</a:t>
            </a:r>
            <a:r>
              <a:rPr lang="en-US" altLang="en-US" sz="1800" b="1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shipto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{ visibility: hidden }</a:t>
            </a:r>
          </a:p>
          <a:p>
            <a:pPr lvl="1" indent="-182880" eaLnBrk="1" fontAlgn="auto" hangingPunct="1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en-US" sz="1600" i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HTML:  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&lt;div id=“</a:t>
            </a:r>
            <a:r>
              <a:rPr lang="en-US" altLang="en-US" sz="1800" b="1" dirty="0" err="1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shipto</a:t>
            </a:r>
            <a:r>
              <a:rPr lang="en-US" altLang="en-US" sz="1800" b="1" dirty="0">
                <a:solidFill>
                  <a:schemeClr val="tx2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”&gt; &lt;table&gt;... &lt;/div&gt;</a:t>
            </a:r>
          </a:p>
          <a:p>
            <a:pPr marL="560070" lvl="1" indent="-28575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en-US" sz="18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560070" lvl="1" indent="-285750"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1800" i="1" dirty="0">
                <a:solidFill>
                  <a:schemeClr val="accent2">
                    <a:lumMod val="75000"/>
                  </a:schemeClr>
                </a:solidFill>
              </a:rPr>
              <a:t>ID name should only occur once in HTML document</a:t>
            </a:r>
          </a:p>
          <a:p>
            <a:pPr marL="182880" indent="-182880" eaLnBrk="1" fontAlgn="auto" hangingPunct="1">
              <a:lnSpc>
                <a:spcPct val="8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000" b="1" dirty="0">
              <a:solidFill>
                <a:srgbClr val="FFFF00"/>
              </a:solidFill>
              <a:latin typeface="Courier New" pitchFamily="49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1325"/>
            <a:ext cx="8229600" cy="865188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Examples of CSS Selectors</a:t>
            </a:r>
          </a:p>
        </p:txBody>
      </p:sp>
    </p:spTree>
    <p:extLst>
      <p:ext uri="{BB962C8B-B14F-4D97-AF65-F5344CB8AC3E}">
        <p14:creationId xmlns:p14="http://schemas.microsoft.com/office/powerpoint/2010/main" val="2876079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722438"/>
            <a:ext cx="8229600" cy="4525962"/>
          </a:xfrm>
        </p:spPr>
        <p:txBody>
          <a:bodyPr/>
          <a:lstStyle/>
          <a:p>
            <a:pPr fontAlgn="auto">
              <a:spcBef>
                <a:spcPct val="0"/>
              </a:spcBef>
              <a:spcAft>
                <a:spcPts val="600"/>
              </a:spcAft>
              <a:defRPr/>
            </a:pPr>
            <a:r>
              <a:rPr lang="en-US" altLang="en-US" sz="2000"/>
              <a:t>Inside a single HTML element</a:t>
            </a:r>
          </a:p>
          <a:p>
            <a:pPr marL="855663" lvl="1" indent="-182563" fontAlgn="auto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&lt;table style=“border:none; color:blue”&gt;</a:t>
            </a:r>
          </a:p>
          <a:p>
            <a:pPr fontAlgn="auto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altLang="en-US" sz="2000"/>
              <a:t>Inside the &lt;head&gt; element of an HTML page</a:t>
            </a:r>
          </a:p>
          <a:p>
            <a:pPr marL="855663" lvl="1" indent="-182563" fontAlgn="auto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pPr marL="855663" lvl="2" indent="-182563" fontAlgn="auto">
              <a:spcBef>
                <a:spcPct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&lt;style type=“text/css”&gt;</a:t>
            </a:r>
          </a:p>
          <a:p>
            <a:pPr marL="855663" lvl="3" fontAlgn="auto">
              <a:spcBef>
                <a:spcPct val="0"/>
              </a:spcBef>
              <a:spcAft>
                <a:spcPts val="600"/>
              </a:spcAft>
              <a:buNone/>
              <a:defRPr/>
            </a:pPr>
            <a:r>
              <a:rPr lang="en-US" altLang="en-US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  table { border:none; color:blue }</a:t>
            </a:r>
          </a:p>
          <a:p>
            <a:pPr marL="855663" lvl="2" indent="-182563" fontAlgn="auto">
              <a:spcBef>
                <a:spcPct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&lt;/style&gt;</a:t>
            </a:r>
          </a:p>
          <a:p>
            <a:pPr marL="855663" lvl="1" indent="-182563" fontAlgn="auto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&lt;/head&gt;</a:t>
            </a:r>
          </a:p>
          <a:p>
            <a:pPr fontAlgn="auto">
              <a:spcBef>
                <a:spcPts val="1200"/>
              </a:spcBef>
              <a:spcAft>
                <a:spcPts val="600"/>
              </a:spcAft>
              <a:defRPr/>
            </a:pPr>
            <a:r>
              <a:rPr lang="en-US" altLang="en-US" sz="2000"/>
              <a:t>In an external CSS file</a:t>
            </a:r>
          </a:p>
          <a:p>
            <a:pPr marL="855663" lvl="1" indent="-182563" fontAlgn="auto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pPr marL="855663" lvl="2" indent="-182563" fontAlgn="auto">
              <a:spcBef>
                <a:spcPct val="0"/>
              </a:spcBef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&lt;link rel="stylesheet" type="text/css” href=“siteStyle.css" /&gt;</a:t>
            </a:r>
          </a:p>
          <a:p>
            <a:pPr marL="855663" lvl="1" indent="-182563" fontAlgn="auto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altLang="en-US" sz="1600" b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&lt;/head&gt;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457200" y="533400"/>
            <a:ext cx="7772400" cy="6096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33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/>
              <a:t>Where Can Styles Be Defined?</a:t>
            </a:r>
          </a:p>
        </p:txBody>
      </p:sp>
    </p:spTree>
    <p:extLst>
      <p:ext uri="{BB962C8B-B14F-4D97-AF65-F5344CB8AC3E}">
        <p14:creationId xmlns:p14="http://schemas.microsoft.com/office/powerpoint/2010/main" val="336237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Adding External Style Sheet to lorem.html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600200"/>
            <a:ext cx="4903470" cy="50292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6400" y="2905125"/>
            <a:ext cx="6989048" cy="24288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2362200" y="4038600"/>
            <a:ext cx="6248400" cy="3048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21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46238"/>
            <a:ext cx="7084114" cy="45259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Styled HTML using lorem.css style sheet</a:t>
            </a:r>
          </a:p>
        </p:txBody>
      </p:sp>
    </p:spTree>
    <p:extLst>
      <p:ext uri="{BB962C8B-B14F-4D97-AF65-F5344CB8AC3E}">
        <p14:creationId xmlns:p14="http://schemas.microsoft.com/office/powerpoint/2010/main" val="4106205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PHP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04800" y="609600"/>
            <a:ext cx="7772400" cy="57626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en-US" sz="2800">
                <a:solidFill>
                  <a:schemeClr val="bg1"/>
                </a:solidFill>
              </a:rPr>
              <a:t>HTTP Request/Response - </a:t>
            </a:r>
            <a:r>
              <a:rPr lang="en-US" altLang="en-US" sz="2800" i="1">
                <a:solidFill>
                  <a:schemeClr val="bg1"/>
                </a:solidFill>
              </a:rPr>
              <a:t>PHP File</a:t>
            </a:r>
          </a:p>
        </p:txBody>
      </p:sp>
      <p:sp>
        <p:nvSpPr>
          <p:cNvPr id="5" name="Content Placeholder 1"/>
          <p:cNvSpPr txBox="1">
            <a:spLocks/>
          </p:cNvSpPr>
          <p:nvPr/>
        </p:nvSpPr>
        <p:spPr>
          <a:xfrm>
            <a:off x="457200" y="1557338"/>
            <a:ext cx="8229600" cy="4525962"/>
          </a:xfrm>
          <a:prstGeom prst="rect">
            <a:avLst/>
          </a:prstGeom>
        </p:spPr>
        <p:txBody>
          <a:bodyPr/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462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SzPct val="85000"/>
              <a:buFont typeface="Webdings" pitchFamily="18" charset="2"/>
              <a:buChar char="4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630238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89535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079500" indent="-184150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479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051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1623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195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kern="0"/>
              <a:t>Client requests file </a:t>
            </a:r>
            <a:r>
              <a:rPr lang="en-US" altLang="en-US" kern="0">
                <a:latin typeface="Courier New" pitchFamily="49" charset="0"/>
                <a:cs typeface="Courier New" pitchFamily="49" charset="0"/>
              </a:rPr>
              <a:t>myApp.php</a:t>
            </a:r>
            <a:r>
              <a:rPr lang="en-US" altLang="en-US" kern="0"/>
              <a:t> from web server</a:t>
            </a:r>
          </a:p>
          <a:p>
            <a:pPr>
              <a:spcAft>
                <a:spcPts val="1200"/>
              </a:spcAft>
            </a:pPr>
            <a:r>
              <a:rPr lang="en-US" altLang="en-US" kern="0"/>
              <a:t>Apache sees ‘.php’ file request</a:t>
            </a:r>
          </a:p>
          <a:p>
            <a:pPr lvl="1">
              <a:spcAft>
                <a:spcPts val="1200"/>
              </a:spcAft>
            </a:pPr>
            <a:r>
              <a:rPr lang="en-US" altLang="en-US" kern="0"/>
              <a:t>File is retrieved and </a:t>
            </a:r>
            <a:r>
              <a:rPr lang="en-US" altLang="en-US" b="1" i="1" kern="0">
                <a:solidFill>
                  <a:srgbClr val="006600"/>
                </a:solidFill>
              </a:rPr>
              <a:t>handed to PHP processor</a:t>
            </a:r>
          </a:p>
          <a:p>
            <a:pPr lvl="2">
              <a:spcAft>
                <a:spcPts val="1200"/>
              </a:spcAft>
            </a:pPr>
            <a:r>
              <a:rPr lang="en-US" altLang="en-US" sz="1600" kern="0"/>
              <a:t>PHP file may </a:t>
            </a:r>
            <a:r>
              <a:rPr lang="en-US" altLang="en-US" sz="1600" b="1" i="1" kern="0">
                <a:solidFill>
                  <a:srgbClr val="006600"/>
                </a:solidFill>
              </a:rPr>
              <a:t>combine HTML with embedded PHP code</a:t>
            </a:r>
            <a:r>
              <a:rPr lang="en-US" altLang="en-US" sz="1600" kern="0"/>
              <a:t>.</a:t>
            </a:r>
          </a:p>
          <a:p>
            <a:pPr lvl="2">
              <a:spcAft>
                <a:spcPts val="1200"/>
              </a:spcAft>
            </a:pPr>
            <a:r>
              <a:rPr lang="en-US" altLang="en-US" sz="1600" kern="0"/>
              <a:t>Embedded PHP code is executed, which </a:t>
            </a:r>
            <a:r>
              <a:rPr lang="en-US" altLang="en-US" sz="1600" i="1" kern="0">
                <a:solidFill>
                  <a:srgbClr val="006600"/>
                </a:solidFill>
              </a:rPr>
              <a:t>may retrieve information from database</a:t>
            </a:r>
            <a:r>
              <a:rPr lang="en-US" altLang="en-US" sz="1600" i="1" kern="0"/>
              <a:t>, </a:t>
            </a:r>
            <a:r>
              <a:rPr lang="en-US" altLang="en-US" sz="1600" kern="0"/>
              <a:t>and merge database content with HTML</a:t>
            </a:r>
          </a:p>
          <a:p>
            <a:pPr>
              <a:spcAft>
                <a:spcPts val="1200"/>
              </a:spcAft>
            </a:pPr>
            <a:r>
              <a:rPr lang="en-US" altLang="en-US" kern="0"/>
              <a:t>Apache receives document (HTML) back from PHP</a:t>
            </a:r>
          </a:p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altLang="en-US" kern="0"/>
              <a:t>Apache sends HTML back to browser</a:t>
            </a:r>
          </a:p>
          <a:p>
            <a:pPr>
              <a:spcAft>
                <a:spcPts val="1200"/>
              </a:spcAft>
            </a:pPr>
            <a:r>
              <a:rPr lang="en-US" altLang="en-US" kern="0">
                <a:solidFill>
                  <a:schemeClr val="tx2"/>
                </a:solidFill>
              </a:rPr>
              <a:t>Done!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229600" cy="4800599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Independent consultant since Feb. 2000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Founder and CTO of Division 1 Systems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Helping IBM shops develop web applications and related skills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Extended team of 150+ technical people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Web and mobile systems development, design, project management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Training, mentoring, consultation and coding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30+ years IBM midrange experience (S/38 thru IBM </a:t>
            </a:r>
            <a:r>
              <a:rPr lang="en-US" altLang="en-US" sz="2000" dirty="0" err="1"/>
              <a:t>i</a:t>
            </a:r>
            <a:r>
              <a:rPr lang="en-US" altLang="en-US" sz="2000" dirty="0"/>
              <a:t>) 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15+ years of web development experience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Frequent presenter on web development topics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2000" dirty="0"/>
              <a:t>Relationship with Zend Technologies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Teach Intro to PHP for RPG programmers 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Zend Certified Engineer 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altLang="en-US" sz="1800" dirty="0"/>
              <a:t>Zend Reseller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endParaRPr lang="en-US" altLang="en-US" sz="1800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90538"/>
            <a:ext cx="6248400" cy="5762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About John Valance </a:t>
            </a:r>
          </a:p>
        </p:txBody>
      </p:sp>
      <p:pic>
        <p:nvPicPr>
          <p:cNvPr id="14340" name="Picture 4" descr="JohnVal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66725"/>
            <a:ext cx="1314450" cy="16668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PHP – Dynamic Content</a:t>
            </a:r>
          </a:p>
        </p:txBody>
      </p:sp>
      <p:sp>
        <p:nvSpPr>
          <p:cNvPr id="4" name="Rectangle 3"/>
          <p:cNvSpPr/>
          <p:nvPr/>
        </p:nvSpPr>
        <p:spPr>
          <a:xfrm>
            <a:off x="457200" y="1752600"/>
            <a:ext cx="6858000" cy="4185761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&lt;!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DOCTYPE 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html&gt;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html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head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title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  <a:r>
              <a:rPr lang="en-US" sz="1400">
                <a:solidFill>
                  <a:srgbClr val="800040"/>
                </a:solidFill>
                <a:latin typeface="Courier New" panose="02070309020205020404" pitchFamily="49" charset="0"/>
              </a:rPr>
              <a:t>Hello world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title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link </a:t>
            </a:r>
            <a:r>
              <a:rPr lang="en-US" sz="1400">
                <a:solidFill>
                  <a:srgbClr val="7F007F"/>
                </a:solidFill>
                <a:latin typeface="Courier New" panose="02070309020205020404" pitchFamily="49" charset="0"/>
              </a:rPr>
              <a:t>rel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400" i="1">
                <a:solidFill>
                  <a:srgbClr val="2A00FF"/>
                </a:solidFill>
                <a:latin typeface="Courier New" panose="02070309020205020404" pitchFamily="49" charset="0"/>
              </a:rPr>
              <a:t>"stylesheet" </a:t>
            </a:r>
            <a:r>
              <a:rPr lang="en-US" sz="1400" i="1">
                <a:solidFill>
                  <a:srgbClr val="7F007F"/>
                </a:solidFill>
                <a:latin typeface="Courier New" panose="02070309020205020404" pitchFamily="49" charset="0"/>
              </a:rPr>
              <a:t>type</a:t>
            </a:r>
            <a:r>
              <a:rPr lang="en-US" sz="1400" i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400" i="1">
                <a:solidFill>
                  <a:srgbClr val="2A00FF"/>
                </a:solidFill>
                <a:latin typeface="Courier New" panose="02070309020205020404" pitchFamily="49" charset="0"/>
              </a:rPr>
              <a:t>"text/css" </a:t>
            </a:r>
            <a:r>
              <a:rPr lang="en-US" sz="1400" i="1">
                <a:solidFill>
                  <a:srgbClr val="7F007F"/>
                </a:solidFill>
                <a:latin typeface="Courier New" panose="02070309020205020404" pitchFamily="49" charset="0"/>
              </a:rPr>
              <a:t>href</a:t>
            </a:r>
            <a:r>
              <a:rPr lang="en-US" sz="1400" i="1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400" i="1">
                <a:solidFill>
                  <a:srgbClr val="2A00FF"/>
                </a:solidFill>
                <a:latin typeface="Courier New" panose="02070309020205020404" pitchFamily="49" charset="0"/>
              </a:rPr>
              <a:t>"lorem.css" </a:t>
            </a:r>
            <a:r>
              <a:rPr lang="en-US" sz="1400" i="1">
                <a:solidFill>
                  <a:srgbClr val="008080"/>
                </a:solidFill>
                <a:latin typeface="Courier New" panose="02070309020205020404" pitchFamily="49" charset="0"/>
              </a:rPr>
              <a:t>/&gt;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head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endParaRPr lang="en-US" sz="1400">
              <a:latin typeface="Courier New" panose="02070309020205020404" pitchFamily="49" charset="0"/>
            </a:endParaRP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body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h2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  <a:r>
              <a:rPr lang="en-US" sz="1400">
                <a:solidFill>
                  <a:srgbClr val="800040"/>
                </a:solidFill>
                <a:latin typeface="Courier New" panose="02070309020205020404" pitchFamily="49" charset="0"/>
              </a:rPr>
              <a:t>Hello world wide web!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h2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endParaRPr lang="en-US" sz="1400">
              <a:latin typeface="Courier New" panose="02070309020205020404" pitchFamily="49" charset="0"/>
            </a:endParaRP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p </a:t>
            </a:r>
            <a:r>
              <a:rPr lang="en-US" sz="1400">
                <a:solidFill>
                  <a:srgbClr val="7F007F"/>
                </a:solidFill>
                <a:latin typeface="Courier New" panose="02070309020205020404" pitchFamily="49" charset="0"/>
              </a:rPr>
              <a:t>class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=</a:t>
            </a:r>
            <a:r>
              <a:rPr lang="en-US" sz="1400" i="1">
                <a:solidFill>
                  <a:srgbClr val="2A00FF"/>
                </a:solidFill>
                <a:latin typeface="Courier New" panose="02070309020205020404" pitchFamily="49" charset="0"/>
              </a:rPr>
              <a:t>"box"</a:t>
            </a:r>
            <a:r>
              <a:rPr lang="en-US" sz="1400" i="1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FF0000"/>
                </a:solidFill>
                <a:latin typeface="Courier New" panose="02070309020205020404" pitchFamily="49" charset="0"/>
              </a:rPr>
              <a:t>&lt;?php</a:t>
            </a:r>
          </a:p>
          <a:p>
            <a:r>
              <a:rPr lang="en-US" sz="1400">
                <a:solidFill>
                  <a:srgbClr val="7F0055"/>
                </a:solidFill>
                <a:latin typeface="Courier New" panose="02070309020205020404" pitchFamily="49" charset="0"/>
              </a:rPr>
              <a:t>echo </a:t>
            </a:r>
            <a:r>
              <a:rPr lang="en-US" sz="1400">
                <a:solidFill>
                  <a:srgbClr val="0000C0"/>
                </a:solidFill>
                <a:latin typeface="Courier New" panose="02070309020205020404" pitchFamily="49" charset="0"/>
              </a:rPr>
              <a:t>'This is a constant string.&lt;br&gt;'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$dateFormatted = date(</a:t>
            </a:r>
            <a:r>
              <a:rPr lang="en-US" sz="1400">
                <a:solidFill>
                  <a:srgbClr val="0000C0"/>
                </a:solidFill>
                <a:latin typeface="Courier New" panose="02070309020205020404" pitchFamily="49" charset="0"/>
              </a:rPr>
              <a:t>'D M d, Y \a\t g:i:s A'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400">
                <a:solidFill>
                  <a:srgbClr val="7F0055"/>
                </a:solidFill>
                <a:latin typeface="Courier New" panose="02070309020205020404" pitchFamily="49" charset="0"/>
              </a:rPr>
              <a:t>echo </a:t>
            </a:r>
            <a:r>
              <a:rPr lang="en-US" sz="1400">
                <a:solidFill>
                  <a:srgbClr val="0000C0"/>
                </a:solidFill>
                <a:latin typeface="Courier New" panose="02070309020205020404" pitchFamily="49" charset="0"/>
              </a:rPr>
              <a:t>"The current date and time is &lt;b&gt;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$dateFormatted</a:t>
            </a:r>
            <a:r>
              <a:rPr lang="en-US" sz="1400">
                <a:solidFill>
                  <a:srgbClr val="0000C0"/>
                </a:solidFill>
                <a:latin typeface="Courier New" panose="02070309020205020404" pitchFamily="49" charset="0"/>
              </a:rPr>
              <a:t>&lt;/b&gt;."</a:t>
            </a:r>
            <a:r>
              <a:rPr lang="en-US" sz="14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400">
                <a:solidFill>
                  <a:srgbClr val="FF0000"/>
                </a:solidFill>
                <a:latin typeface="Courier New" panose="02070309020205020404" pitchFamily="49" charset="0"/>
              </a:rPr>
              <a:t>?&gt;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p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body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</a:p>
          <a:p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&lt;/</a:t>
            </a:r>
            <a:r>
              <a:rPr lang="en-US" sz="1400">
                <a:solidFill>
                  <a:srgbClr val="3F7F7F"/>
                </a:solidFill>
                <a:latin typeface="Courier New" panose="02070309020205020404" pitchFamily="49" charset="0"/>
              </a:rPr>
              <a:t>html</a:t>
            </a:r>
            <a:r>
              <a:rPr lang="en-US" sz="1400">
                <a:solidFill>
                  <a:srgbClr val="008080"/>
                </a:solidFill>
                <a:latin typeface="Courier New" panose="02070309020205020404" pitchFamily="49" charset="0"/>
              </a:rPr>
              <a:t>&gt;</a:t>
            </a:r>
            <a:endParaRPr lang="en-US" sz="1400"/>
          </a:p>
        </p:txBody>
      </p:sp>
      <p:sp>
        <p:nvSpPr>
          <p:cNvPr id="5" name="Rectangle 4"/>
          <p:cNvSpPr/>
          <p:nvPr/>
        </p:nvSpPr>
        <p:spPr>
          <a:xfrm>
            <a:off x="457200" y="4114800"/>
            <a:ext cx="6781800" cy="1143000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62400" y="2819400"/>
            <a:ext cx="4724400" cy="1219200"/>
          </a:xfr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r>
              <a:rPr lang="en-US" sz="1800"/>
              <a:t>PHP code block</a:t>
            </a:r>
          </a:p>
          <a:p>
            <a:pPr marL="525462" lvl="1" indent="-342900">
              <a:buFont typeface="+mj-lt"/>
              <a:buAutoNum type="arabicPeriod"/>
            </a:pPr>
            <a:r>
              <a:rPr lang="en-US" sz="1600"/>
              <a:t>Processing instructions</a:t>
            </a:r>
          </a:p>
          <a:p>
            <a:pPr marL="525462" lvl="1" indent="-342900">
              <a:buFont typeface="+mj-lt"/>
              <a:buAutoNum type="arabicPeriod"/>
            </a:pPr>
            <a:r>
              <a:rPr lang="en-US" sz="1600"/>
              <a:t>Use </a:t>
            </a:r>
            <a:r>
              <a:rPr lang="en-US" sz="1600">
                <a:solidFill>
                  <a:srgbClr val="0070C0"/>
                </a:solidFill>
              </a:rPr>
              <a:t>echo </a:t>
            </a:r>
            <a:r>
              <a:rPr lang="en-US" sz="1600"/>
              <a:t>to add dynamic content to HTML</a:t>
            </a:r>
          </a:p>
        </p:txBody>
      </p:sp>
    </p:spTree>
    <p:extLst>
      <p:ext uri="{BB962C8B-B14F-4D97-AF65-F5344CB8AC3E}">
        <p14:creationId xmlns:p14="http://schemas.microsoft.com/office/powerpoint/2010/main" val="4040690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uiExpand="1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3276600"/>
            <a:ext cx="8229600" cy="3276600"/>
          </a:xfrm>
        </p:spPr>
        <p:txBody>
          <a:bodyPr/>
          <a:lstStyle/>
          <a:p>
            <a:r>
              <a:rPr lang="en-US" sz="2000" b="0"/>
              <a:t>All php code blocks are surrounded by </a:t>
            </a:r>
            <a:r>
              <a:rPr lang="en-US" sz="2000" b="0">
                <a:solidFill>
                  <a:srgbClr val="FF5050"/>
                </a:solidFill>
              </a:rPr>
              <a:t>&lt;?php</a:t>
            </a:r>
            <a:r>
              <a:rPr lang="en-US" sz="2000" b="0"/>
              <a:t> and </a:t>
            </a:r>
            <a:r>
              <a:rPr lang="en-US" sz="2000" b="0">
                <a:solidFill>
                  <a:srgbClr val="FF5050"/>
                </a:solidFill>
              </a:rPr>
              <a:t>?&gt;</a:t>
            </a:r>
          </a:p>
          <a:p>
            <a:r>
              <a:rPr lang="en-US" sz="2000" b="0"/>
              <a:t>PHP code will never be seen in the browser</a:t>
            </a:r>
          </a:p>
          <a:p>
            <a:r>
              <a:rPr lang="en-US" sz="2000" b="0"/>
              <a:t>Only output from an </a:t>
            </a:r>
            <a:r>
              <a:rPr lang="en-US" sz="20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</a:t>
            </a:r>
            <a:r>
              <a:rPr lang="en-US" sz="2000" b="0">
                <a:solidFill>
                  <a:srgbClr val="7F0055"/>
                </a:solidFill>
              </a:rPr>
              <a:t> </a:t>
            </a:r>
            <a:r>
              <a:rPr lang="en-US" sz="2000" b="0"/>
              <a:t>or </a:t>
            </a:r>
            <a:r>
              <a:rPr lang="en-US" sz="20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print</a:t>
            </a:r>
            <a:r>
              <a:rPr lang="en-US" sz="2000" b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sz="2000" b="0"/>
              <a:t>statement will be seen in the browser (and a few other functions).</a:t>
            </a:r>
          </a:p>
          <a:p>
            <a:r>
              <a:rPr lang="en-US" sz="2000" b="0"/>
              <a:t>Variables all start with ‘$’</a:t>
            </a:r>
          </a:p>
          <a:p>
            <a:r>
              <a:rPr lang="en-US" sz="2000" b="0"/>
              <a:t>Rich string handling capabilities</a:t>
            </a:r>
          </a:p>
          <a:p>
            <a:pPr lvl="1"/>
            <a:r>
              <a:rPr lang="en-US" sz="1800"/>
              <a:t>variable interpolation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PHP Code Block details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7772400" cy="1323439"/>
          </a:xfrm>
          <a:prstGeom prst="rect">
            <a:avLst/>
          </a:prstGeom>
          <a:noFill/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FF0000"/>
                </a:solidFill>
                <a:latin typeface="Courier New" panose="02070309020205020404" pitchFamily="49" charset="0"/>
              </a:rPr>
              <a:t>&lt;?php</a:t>
            </a:r>
          </a:p>
          <a:p>
            <a:r>
              <a:rPr lang="en-US" sz="1600">
                <a:solidFill>
                  <a:srgbClr val="7F0055"/>
                </a:solidFill>
                <a:latin typeface="Courier New" panose="02070309020205020404" pitchFamily="49" charset="0"/>
              </a:rPr>
              <a:t>echo </a:t>
            </a:r>
            <a:r>
              <a:rPr lang="en-US" sz="1600">
                <a:solidFill>
                  <a:srgbClr val="0000C0"/>
                </a:solidFill>
                <a:latin typeface="Courier New" panose="02070309020205020404" pitchFamily="49" charset="0"/>
              </a:rPr>
              <a:t>'This is a constant string.&lt;br&gt;'</a:t>
            </a:r>
            <a:r>
              <a:rPr 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$dateFormatted = date(</a:t>
            </a:r>
            <a:r>
              <a:rPr lang="en-US" sz="1600">
                <a:solidFill>
                  <a:srgbClr val="0000C0"/>
                </a:solidFill>
                <a:latin typeface="Courier New" panose="02070309020205020404" pitchFamily="49" charset="0"/>
              </a:rPr>
              <a:t>'D M d, Y \a\t g:i:s A'</a:t>
            </a:r>
            <a:r>
              <a:rPr 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);</a:t>
            </a:r>
          </a:p>
          <a:p>
            <a:r>
              <a:rPr lang="en-US" sz="1600">
                <a:solidFill>
                  <a:srgbClr val="7F0055"/>
                </a:solidFill>
                <a:latin typeface="Courier New" panose="02070309020205020404" pitchFamily="49" charset="0"/>
              </a:rPr>
              <a:t>echo </a:t>
            </a:r>
            <a:r>
              <a:rPr lang="en-US" sz="1600">
                <a:solidFill>
                  <a:srgbClr val="0000C0"/>
                </a:solidFill>
                <a:latin typeface="Courier New" panose="02070309020205020404" pitchFamily="49" charset="0"/>
              </a:rPr>
              <a:t>"The current date and time is &lt;b&gt;</a:t>
            </a:r>
            <a:r>
              <a:rPr 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$dateFormatted</a:t>
            </a:r>
            <a:r>
              <a:rPr lang="en-US" sz="1600">
                <a:solidFill>
                  <a:srgbClr val="0000C0"/>
                </a:solidFill>
                <a:latin typeface="Courier New" panose="02070309020205020404" pitchFamily="49" charset="0"/>
              </a:rPr>
              <a:t>&lt;/b&gt;."</a:t>
            </a:r>
            <a:r>
              <a:rPr lang="en-US" sz="1600">
                <a:solidFill>
                  <a:srgbClr val="000000"/>
                </a:solidFill>
                <a:latin typeface="Courier New" panose="02070309020205020404" pitchFamily="49" charset="0"/>
              </a:rPr>
              <a:t>;</a:t>
            </a:r>
          </a:p>
          <a:p>
            <a:r>
              <a:rPr lang="en-US" sz="1600">
                <a:solidFill>
                  <a:srgbClr val="FF0000"/>
                </a:solidFill>
                <a:latin typeface="Courier New" panose="02070309020205020404" pitchFamily="49" charset="0"/>
              </a:rPr>
              <a:t>?&gt;</a:t>
            </a:r>
          </a:p>
        </p:txBody>
      </p:sp>
    </p:spTree>
    <p:extLst>
      <p:ext uri="{BB962C8B-B14F-4D97-AF65-F5344CB8AC3E}">
        <p14:creationId xmlns:p14="http://schemas.microsoft.com/office/powerpoint/2010/main" val="295931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533400" y="457200"/>
            <a:ext cx="7772400" cy="6492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28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 sz="3600"/>
              <a:t>Arrays in PHP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68313" y="1557338"/>
            <a:ext cx="8229600" cy="4525962"/>
          </a:xfrm>
          <a:prstGeom prst="rect">
            <a:avLst/>
          </a:prstGeom>
        </p:spPr>
        <p:txBody>
          <a:bodyPr/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462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SzPct val="85000"/>
              <a:buFont typeface="Webdings" pitchFamily="18" charset="2"/>
              <a:buChar char="4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630238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89535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079500" indent="-184150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479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051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1623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195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400" kern="0"/>
              <a:t>Many features of PHP implemented as arrays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400" kern="0"/>
              <a:t>Over 60 array handling functions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400" kern="0"/>
              <a:t>Very powerful aspect of PHP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endParaRPr lang="en-US" altLang="en-US" sz="2400" kern="0"/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400" kern="0"/>
              <a:t>Two types of arrays: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en-US" sz="2400" kern="0"/>
              <a:t>Numeric Array: 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000" kern="0"/>
              <a:t>index is an integer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000" kern="0"/>
              <a:t>starts at zero </a:t>
            </a:r>
          </a:p>
          <a:p>
            <a:pPr lvl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en-US" sz="2400" kern="0"/>
              <a:t>Associative arrays: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000" kern="0"/>
              <a:t>index is character string</a:t>
            </a:r>
          </a:p>
          <a:p>
            <a:pPr lvl="2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en-US" sz="2000" kern="0"/>
              <a:t>“key =&gt; value” lists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2057400"/>
            <a:ext cx="6770687" cy="1414462"/>
          </a:xfrm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$fruit = </a:t>
            </a:r>
            <a:r>
              <a:rPr lang="en-US" sz="14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'apples'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'oranges'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'bananas'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$fruit[0];  </a:t>
            </a:r>
            <a:r>
              <a:rPr lang="en-US" sz="1400" b="0">
                <a:solidFill>
                  <a:srgbClr val="557F5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apples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$fruit[2];  </a:t>
            </a:r>
            <a:r>
              <a:rPr lang="en-US" sz="1400" b="0">
                <a:solidFill>
                  <a:srgbClr val="557F5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bananas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$fruit[100] =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'grapes'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$fruit[] =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'pears'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 </a:t>
            </a:r>
            <a:r>
              <a:rPr lang="en-US" sz="1400" b="0">
                <a:solidFill>
                  <a:srgbClr val="557F5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assigned to $fruit[101]</a:t>
            </a:r>
            <a:endParaRPr lang="en-US" sz="1400" b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Numeric vs. Associative Arrays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457200" y="4191000"/>
            <a:ext cx="6781800" cy="1905000"/>
          </a:xfrm>
          <a:prstGeom prst="rect">
            <a:avLst/>
          </a:prstGeom>
          <a:noFill/>
          <a:ln w="9525">
            <a:solidFill>
              <a:schemeClr val="accent1">
                <a:lumMod val="40000"/>
                <a:lumOff val="60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47675" indent="-265113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SzPct val="85000"/>
              <a:buFont typeface="Webdings" pitchFamily="18" charset="2"/>
              <a:buChar char="4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712788" indent="-173038" algn="l" rtl="0" eaLnBrk="1" fontAlgn="base" hangingPunct="1">
              <a:spcBef>
                <a:spcPct val="20000"/>
              </a:spcBef>
              <a:spcAft>
                <a:spcPct val="3000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987425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162050" indent="-174625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479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051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1623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195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$states = </a:t>
            </a:r>
            <a:r>
              <a:rPr lang="en-US" sz="14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array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'CT'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'Connecticut'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'RI'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'Rhode Island'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'MA'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'Massachusetts'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 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$states[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'RI'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  </a:t>
            </a:r>
            <a:r>
              <a:rPr lang="en-US" sz="1400" b="0">
                <a:solidFill>
                  <a:srgbClr val="557F5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Rhode Island</a:t>
            </a:r>
          </a:p>
          <a:p>
            <a:pPr marL="0" indent="0">
              <a:spcAft>
                <a:spcPts val="0"/>
              </a:spcAft>
              <a:buNone/>
            </a:pP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$states[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'VT'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</a:t>
            </a:r>
            <a:r>
              <a:rPr lang="en-US" sz="1400" b="0">
                <a:solidFill>
                  <a:srgbClr val="0000C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'Vermont'</a:t>
            </a:r>
            <a:r>
              <a:rPr lang="en-US" sz="1400" b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 </a:t>
            </a:r>
            <a:r>
              <a:rPr lang="en-US" sz="1400" b="0">
                <a:solidFill>
                  <a:srgbClr val="557F5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add new element</a:t>
            </a:r>
            <a:endParaRPr lang="en-US" sz="1400" b="0" ker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8313" y="1569006"/>
            <a:ext cx="402748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Numeric array (zero-based):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68313" y="3733800"/>
            <a:ext cx="4027487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Associative array (character index):</a:t>
            </a:r>
          </a:p>
        </p:txBody>
      </p:sp>
    </p:spTree>
    <p:extLst>
      <p:ext uri="{BB962C8B-B14F-4D97-AF65-F5344CB8AC3E}">
        <p14:creationId xmlns:p14="http://schemas.microsoft.com/office/powerpoint/2010/main" val="17766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2400" dirty="0"/>
              <a:t>Multi-dimensional arrays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altLang="en-US" sz="2200" dirty="0"/>
              <a:t>any depth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2400" dirty="0"/>
              <a:t>Mixed data types in one array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altLang="en-US" sz="2200" dirty="0"/>
              <a:t>any combination of data types </a:t>
            </a:r>
            <a:r>
              <a:rPr lang="en-US" altLang="en-US" sz="1800" dirty="0"/>
              <a:t>(including arrays – see above)</a:t>
            </a:r>
            <a:endParaRPr lang="en-US" altLang="en-US" sz="2200" dirty="0"/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2400" dirty="0"/>
              <a:t>Numeric and Associative keys in same array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2400" dirty="0"/>
              <a:t>Can add elements at run time</a:t>
            </a:r>
          </a:p>
          <a:p>
            <a:pPr lvl="1">
              <a:lnSpc>
                <a:spcPct val="90000"/>
              </a:lnSpc>
              <a:spcBef>
                <a:spcPts val="1200"/>
              </a:spcBef>
            </a:pPr>
            <a:r>
              <a:rPr lang="en-US" altLang="en-US" sz="2200" dirty="0"/>
              <a:t>arrays can grow infinitely</a:t>
            </a:r>
          </a:p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altLang="en-US" sz="2400" dirty="0"/>
              <a:t>Useful for passing multiple values in/out of functions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Other features of PHP arrays</a:t>
            </a:r>
          </a:p>
        </p:txBody>
      </p:sp>
    </p:spTree>
    <p:extLst>
      <p:ext uri="{BB962C8B-B14F-4D97-AF65-F5344CB8AC3E}">
        <p14:creationId xmlns:p14="http://schemas.microsoft.com/office/powerpoint/2010/main" val="2529159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PHP Database Access</a:t>
            </a:r>
            <a:endParaRPr lang="en-US" altLang="en-US" sz="2800" i="1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3086100" y="6488113"/>
            <a:ext cx="297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10, 11, 13</a:t>
            </a:r>
          </a:p>
        </p:txBody>
      </p:sp>
      <p:pic>
        <p:nvPicPr>
          <p:cNvPr id="3277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9800"/>
            <a:ext cx="7772400" cy="4030133"/>
          </a:xfrm>
          <a:prstGeom prst="rect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81000" y="1600200"/>
            <a:ext cx="36576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altLang="en-US" i="1">
                <a:solidFill>
                  <a:srgbClr val="002060"/>
                </a:solidFill>
              </a:rPr>
              <a:t>List all records from DB table:</a:t>
            </a:r>
            <a:endParaRPr lang="en-US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2400" y="3346847"/>
            <a:ext cx="5029200" cy="61555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i="1">
                <a:solidFill>
                  <a:srgbClr val="C00000"/>
                </a:solidFill>
              </a:rPr>
              <a:t>Returns associative array:</a:t>
            </a:r>
          </a:p>
          <a:p>
            <a:pPr>
              <a:tabLst>
                <a:tab pos="457200" algn="l"/>
              </a:tabLst>
            </a:pPr>
            <a:r>
              <a:rPr lang="en-US" sz="1600"/>
              <a:t>	$row[‘column-name’] =&gt; $row[‘column-value’];</a:t>
            </a:r>
          </a:p>
        </p:txBody>
      </p:sp>
      <p:sp>
        <p:nvSpPr>
          <p:cNvPr id="4" name="Bent-Up Arrow 3"/>
          <p:cNvSpPr/>
          <p:nvPr/>
        </p:nvSpPr>
        <p:spPr>
          <a:xfrm rot="10800000">
            <a:off x="3581400" y="3505198"/>
            <a:ext cx="304799" cy="457201"/>
          </a:xfrm>
          <a:prstGeom prst="bentUp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4401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cust_list_DB2.php: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Listing PHP (using &lt;p&gt; tags)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133600"/>
            <a:ext cx="7867650" cy="420512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63749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57200" y="533400"/>
            <a:ext cx="8229600" cy="53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28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/>
              <a:t>HTML Tables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77838" y="3581400"/>
            <a:ext cx="8229600" cy="27432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&lt;table&gt;</a:t>
            </a:r>
          </a:p>
          <a:p>
            <a:pPr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&lt;tr&gt;</a:t>
            </a:r>
          </a:p>
          <a:p>
            <a:pPr marL="914400" lvl="2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>
                <a:latin typeface="Courier New" pitchFamily="49" charset="0"/>
                <a:cs typeface="Courier New" pitchFamily="49" charset="0"/>
              </a:rPr>
              <a:t>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1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2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3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</a:t>
            </a:r>
          </a:p>
          <a:p>
            <a:pPr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&lt;/tr&gt;</a:t>
            </a:r>
          </a:p>
          <a:p>
            <a:pPr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&lt;tr&gt; </a:t>
            </a:r>
          </a:p>
          <a:p>
            <a:pPr marL="914400" lvl="2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>
                <a:latin typeface="Courier New" pitchFamily="49" charset="0"/>
                <a:cs typeface="Courier New" pitchFamily="49" charset="0"/>
              </a:rPr>
              <a:t>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1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2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&lt;td&gt;</a:t>
            </a:r>
            <a:r>
              <a:rPr lang="en-US" b="1">
                <a:solidFill>
                  <a:schemeClr val="tx2"/>
                </a:solidFill>
                <a:latin typeface="Courier New" pitchFamily="49" charset="0"/>
                <a:cs typeface="Courier New" pitchFamily="49" charset="0"/>
              </a:rPr>
              <a:t>Col 3</a:t>
            </a:r>
            <a:r>
              <a:rPr lang="en-US">
                <a:latin typeface="Courier New" pitchFamily="49" charset="0"/>
                <a:cs typeface="Courier New" pitchFamily="49" charset="0"/>
              </a:rPr>
              <a:t>&lt;/td&gt; </a:t>
            </a:r>
          </a:p>
          <a:p>
            <a:pPr lvl="1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&lt;/tr&gt;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1800">
                <a:latin typeface="Courier New" pitchFamily="49" charset="0"/>
                <a:cs typeface="Courier New" pitchFamily="49" charset="0"/>
              </a:rPr>
              <a:t>&lt;/table&gt;</a:t>
            </a:r>
          </a:p>
        </p:txBody>
      </p:sp>
      <p:sp>
        <p:nvSpPr>
          <p:cNvPr id="24580" name="TextBox 3"/>
          <p:cNvSpPr txBox="1">
            <a:spLocks noChangeArrowheads="1"/>
          </p:cNvSpPr>
          <p:nvPr/>
        </p:nvSpPr>
        <p:spPr bwMode="auto">
          <a:xfrm>
            <a:off x="457200" y="2028825"/>
            <a:ext cx="822960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000" b="1">
                <a:latin typeface="Courier New" pitchFamily="49" charset="0"/>
                <a:cs typeface="Courier New" pitchFamily="49" charset="0"/>
              </a:rPr>
              <a:t>&lt;table&gt; </a:t>
            </a:r>
            <a:r>
              <a:rPr lang="en-US" altLang="en-US" sz="2000"/>
              <a:t>- Defines entire table</a:t>
            </a:r>
          </a:p>
          <a:p>
            <a:r>
              <a:rPr lang="en-US" altLang="en-US" sz="2000" b="1">
                <a:latin typeface="Courier New" pitchFamily="49" charset="0"/>
                <a:cs typeface="Courier New" pitchFamily="49" charset="0"/>
              </a:rPr>
              <a:t>&lt;tr&gt; </a:t>
            </a:r>
            <a:r>
              <a:rPr lang="en-US" altLang="en-US" sz="2000"/>
              <a:t>- One for each table row</a:t>
            </a:r>
          </a:p>
          <a:p>
            <a:r>
              <a:rPr lang="en-US" altLang="en-US" sz="2000" b="1">
                <a:latin typeface="Courier New" pitchFamily="49" charset="0"/>
                <a:cs typeface="Courier New" pitchFamily="49" charset="0"/>
              </a:rPr>
              <a:t>&lt;td&gt; </a:t>
            </a:r>
            <a:r>
              <a:rPr lang="en-US" altLang="en-US" sz="2000"/>
              <a:t>- Table data - One for each column (cell) in each row</a:t>
            </a:r>
          </a:p>
          <a:p>
            <a:pPr>
              <a:spcBef>
                <a:spcPts val="1200"/>
              </a:spcBef>
            </a:pPr>
            <a:r>
              <a:rPr lang="en-US" altLang="en-US" sz="2000" i="1">
                <a:solidFill>
                  <a:schemeClr val="tx1">
                    <a:lumMod val="60000"/>
                    <a:lumOff val="40000"/>
                  </a:schemeClr>
                </a:solidFill>
              </a:rPr>
              <a:t>Tables can be nested – can start a new table within a </a:t>
            </a:r>
            <a:r>
              <a:rPr lang="en-US" altLang="en-US" sz="2000" i="1">
                <a:solidFill>
                  <a:schemeClr val="tx1">
                    <a:lumMod val="60000"/>
                    <a:lumOff val="40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&lt;td&gt;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276600" y="6488113"/>
            <a:ext cx="2971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11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81000" y="1535668"/>
            <a:ext cx="8153400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/>
              <a:t>Let’s change the listing to show fields in a grid of rows and columns.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 styling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Listing using &lt;table&gt;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2" y="2209800"/>
            <a:ext cx="8829675" cy="372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44962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0" y="2590800"/>
            <a:ext cx="2830512" cy="3657600"/>
          </a:xfrm>
        </p:spPr>
        <p:txBody>
          <a:bodyPr/>
          <a:lstStyle/>
          <a:p>
            <a:r>
              <a:rPr lang="en-US" sz="2000"/>
              <a:t>Headings row</a:t>
            </a:r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endParaRPr lang="en-US" sz="2000"/>
          </a:p>
          <a:p>
            <a:r>
              <a:rPr lang="en-US" sz="2000"/>
              <a:t>Data rows</a:t>
            </a:r>
          </a:p>
          <a:p>
            <a:pPr lvl="1"/>
            <a:r>
              <a:rPr lang="en-US" sz="1800"/>
              <a:t>Create one template</a:t>
            </a:r>
          </a:p>
          <a:p>
            <a:pPr lvl="1"/>
            <a:r>
              <a:rPr lang="en-US" sz="1800"/>
              <a:t>Repeat for each row from database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Listing HTML (using &lt;table&gt;)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4000"/>
            <a:ext cx="5098796" cy="4738688"/>
          </a:xfrm>
          <a:prstGeom prst="rect">
            <a:avLst/>
          </a:prstGeom>
        </p:spPr>
      </p:pic>
      <p:sp>
        <p:nvSpPr>
          <p:cNvPr id="5" name="Right Brace 4"/>
          <p:cNvSpPr/>
          <p:nvPr/>
        </p:nvSpPr>
        <p:spPr>
          <a:xfrm>
            <a:off x="5257800" y="2057400"/>
            <a:ext cx="457200" cy="1600200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5486400" y="3810000"/>
            <a:ext cx="457200" cy="2667000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1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altLang="en-US" dirty="0"/>
              <a:t>Introduce web development concepts to web beginner (experienced RPG programmer)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Introduce major technical concepts and how components interact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Introduce language syntax 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Show-and-tell demos and code examples (fun stuff)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Prepare you for labs on HTML, CSS, PHP and JavaScript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 dirty="0"/>
              <a:t>Come away with an idea of how to start</a:t>
            </a:r>
          </a:p>
          <a:p>
            <a:pPr eaLnBrk="1" hangingPunct="1">
              <a:spcBef>
                <a:spcPts val="1200"/>
              </a:spcBef>
            </a:pPr>
            <a:endParaRPr lang="en-US" alt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Goals of Presentation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echo the HTML using the “here-doc” string syntax </a:t>
            </a:r>
          </a:p>
          <a:p>
            <a:pPr marL="182562" lvl="1" indent="0">
              <a:buNone/>
            </a:pPr>
            <a:r>
              <a:rPr lang="en-US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en-US">
                <a:solidFill>
                  <a:srgbClr val="7F0055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echo 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&lt;&lt;&lt;DATA_ROW </a:t>
            </a:r>
            <a:r>
              <a:rPr lang="en-US">
                <a:latin typeface="Consolas" panose="020B0609020204030204" pitchFamily="49" charset="0"/>
                <a:cs typeface="Consolas" panose="020B0609020204030204" pitchFamily="49" charset="0"/>
              </a:rPr>
              <a:t>... </a:t>
            </a:r>
            <a:r>
              <a:rPr lang="en-US">
                <a:solidFill>
                  <a:schemeClr val="accent5">
                    <a:lumMod val="75000"/>
                  </a:schemeClr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DATA_ROW;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Repeating Table Rows in PHP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781300"/>
            <a:ext cx="6219825" cy="3314700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9201030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652462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http://96.95.131.213:10080/johnv/Connect_Dots/new_2016/ </a:t>
            </a:r>
            <a:r>
              <a:rPr lang="en-US" sz="1800"/>
              <a:t>	</a:t>
            </a:r>
            <a:r>
              <a:rPr lang="en-US" sz="1800">
                <a:solidFill>
                  <a:schemeClr val="accent5">
                    <a:lumMod val="75000"/>
                  </a:schemeClr>
                </a:solidFill>
              </a:rPr>
              <a:t>cust_retrieve.php</a:t>
            </a:r>
            <a:r>
              <a:rPr lang="en-US" sz="1800">
                <a:solidFill>
                  <a:srgbClr val="FF5050"/>
                </a:solidFill>
              </a:rPr>
              <a:t>?</a:t>
            </a:r>
            <a:r>
              <a:rPr lang="en-US" sz="1800">
                <a:solidFill>
                  <a:schemeClr val="accent6">
                    <a:lumMod val="50000"/>
                  </a:schemeClr>
                </a:solidFill>
              </a:rPr>
              <a:t>custNum=1221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Detail Page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14600"/>
            <a:ext cx="7610475" cy="3733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10000" y="2209800"/>
            <a:ext cx="76200" cy="30480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1139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85800" y="455613"/>
            <a:ext cx="7772400" cy="56038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 lnSpcReduction="100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33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/>
              <a:t>Anatomy of a Request URL</a:t>
            </a: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228600" y="1657290"/>
            <a:ext cx="8534400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85000"/>
              </a:schemeClr>
            </a:solidFill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20000"/>
              </a:spcBef>
              <a:defRPr/>
            </a:pPr>
            <a:r>
              <a:rPr lang="en-US" sz="2000">
                <a:solidFill>
                  <a:srgbClr val="00B050"/>
                </a:solidFill>
                <a:cs typeface="Courier New" pitchFamily="49" charset="0"/>
              </a:rPr>
              <a:t>http://www.mydomain.com/</a:t>
            </a:r>
            <a:r>
              <a:rPr lang="en-US" sz="2000">
                <a:solidFill>
                  <a:srgbClr val="FF9933"/>
                </a:solidFill>
                <a:cs typeface="Courier New" pitchFamily="49" charset="0"/>
              </a:rPr>
              <a:t>pubapps/</a:t>
            </a:r>
            <a:r>
              <a:rPr lang="en-US" sz="2000">
                <a:solidFill>
                  <a:schemeClr val="tx2"/>
                </a:solidFill>
                <a:cs typeface="Courier New" pitchFamily="49" charset="0"/>
              </a:rPr>
              <a:t>myScript.php</a:t>
            </a:r>
            <a:r>
              <a:rPr lang="en-US" sz="2000">
                <a:solidFill>
                  <a:srgbClr val="FF0000"/>
                </a:solidFill>
              </a:rPr>
              <a:t>?</a:t>
            </a:r>
            <a:r>
              <a:rPr lang="en-US" sz="2000">
                <a:solidFill>
                  <a:schemeClr val="accent6">
                    <a:lumMod val="75000"/>
                  </a:schemeClr>
                </a:solidFill>
              </a:rPr>
              <a:t>cust=10357</a:t>
            </a:r>
          </a:p>
        </p:txBody>
      </p:sp>
      <p:graphicFrame>
        <p:nvGraphicFramePr>
          <p:cNvPr id="4" name="Group 10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7621189"/>
              </p:ext>
            </p:extLst>
          </p:nvPr>
        </p:nvGraphicFramePr>
        <p:xfrm>
          <a:off x="457200" y="2286000"/>
          <a:ext cx="8077200" cy="3717927"/>
        </p:xfrm>
        <a:graphic>
          <a:graphicData uri="http://schemas.openxmlformats.org/drawingml/2006/table">
            <a:tbl>
              <a:tblPr/>
              <a:tblGrid>
                <a:gridCol w="3657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11188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http://www.mydomain.com/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Arial" charset="0"/>
                        </a:rPr>
                        <a:t>Protocol // domain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6613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pubapps/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 to the script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(relative to the web root folder)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9933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  <a:cs typeface="Courier New" pitchFamily="49" charset="0"/>
                        </a:rPr>
                        <a:t>myScript.php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Script file name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921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urier New" pitchFamily="49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Delimiter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(separates script name from the query string)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216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</a:rPr>
                        <a:t>cust=10357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9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Query string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</a:t>
                      </a: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  <a:cs typeface="Times New Roman" pitchFamily="18" charset="0"/>
                          <a:sym typeface="Wingdings" pitchFamily="2" charset="2"/>
                        </a:rPr>
                        <a:t>(i.e. parameters the script can access)</a:t>
                      </a: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charset="0"/>
                          <a:sym typeface="Wingdings" pitchFamily="2" charset="2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extBox 3"/>
          <p:cNvSpPr txBox="1">
            <a:spLocks noChangeArrowheads="1"/>
          </p:cNvSpPr>
          <p:nvPr/>
        </p:nvSpPr>
        <p:spPr bwMode="auto">
          <a:xfrm>
            <a:off x="3543300" y="6488113"/>
            <a:ext cx="205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6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304800"/>
            <a:ext cx="8229600" cy="83502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anchor="ctr"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33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/>
              <a:t>Query String - Multiple Parameters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68313" y="1755775"/>
            <a:ext cx="8229600" cy="1676400"/>
          </a:xfrm>
          <a:prstGeom prst="rect">
            <a:avLst/>
          </a:prstGeom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/>
              <a:t>Name/Value Pairs, Separated by ‘</a:t>
            </a:r>
            <a:r>
              <a:rPr lang="en-US">
                <a:latin typeface="Consolas" panose="020B0609020204030204" pitchFamily="49" charset="0"/>
                <a:cs typeface="Consolas" panose="020B0609020204030204" pitchFamily="49" charset="0"/>
              </a:rPr>
              <a:t>&amp;</a:t>
            </a:r>
            <a:r>
              <a:rPr lang="en-US"/>
              <a:t>’</a:t>
            </a:r>
          </a:p>
          <a:p>
            <a:pPr marL="6350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br>
              <a:rPr lang="en-US" sz="1400" b="1">
                <a:latin typeface="Courier New" pitchFamily="49" charset="0"/>
                <a:cs typeface="Courier New" pitchFamily="49" charset="0"/>
              </a:rPr>
            </a:br>
            <a:r>
              <a:rPr lang="en-US" sz="2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script.php</a:t>
            </a:r>
            <a:r>
              <a:rPr lang="en-US" sz="28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?</a:t>
            </a:r>
            <a:r>
              <a:rPr lang="en-US" sz="2800">
                <a:latin typeface="Courier New" pitchFamily="49" charset="0"/>
                <a:cs typeface="Courier New" pitchFamily="49" charset="0"/>
              </a:rPr>
              <a:t>name1=value1</a:t>
            </a:r>
            <a:r>
              <a:rPr lang="en-US" sz="28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2800">
                <a:latin typeface="Courier New" pitchFamily="49" charset="0"/>
                <a:cs typeface="Courier New" pitchFamily="49" charset="0"/>
              </a:rPr>
              <a:t>name2=value2…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92113" y="3276600"/>
            <a:ext cx="8382000" cy="89376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6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http://www.myComp.com/</a:t>
            </a:r>
            <a:br>
              <a:rPr lang="en-US" sz="26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260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  myScript.php?</a:t>
            </a:r>
            <a:r>
              <a:rPr lang="en-US" sz="2600">
                <a:latin typeface="Courier New" pitchFamily="49" charset="0"/>
                <a:cs typeface="Courier New" pitchFamily="49" charset="0"/>
              </a:rPr>
              <a:t>cust=12345</a:t>
            </a:r>
            <a:r>
              <a:rPr lang="en-US" sz="260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&amp;</a:t>
            </a:r>
            <a:r>
              <a:rPr lang="en-US" sz="2600">
                <a:latin typeface="Courier New" pitchFamily="49" charset="0"/>
                <a:cs typeface="Courier New" pitchFamily="49" charset="0"/>
              </a:rPr>
              <a:t>action=update</a:t>
            </a: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533400" y="4572000"/>
            <a:ext cx="7620000" cy="1338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</a:defRPr>
            </a:lvl1pPr>
            <a:lvl2pPr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>
              <a:defRPr/>
            </a:pPr>
            <a:r>
              <a:rPr lang="en-US" sz="2800"/>
              <a:t>PHP parses query string into $_GET array</a:t>
            </a:r>
          </a:p>
          <a:p>
            <a:pPr lvl="1">
              <a:spcBef>
                <a:spcPts val="600"/>
              </a:spcBef>
              <a:defRPr/>
            </a:pPr>
            <a:r>
              <a:rPr lang="en-US" sz="24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$custNo = $_GET['cust']; // 12345</a:t>
            </a:r>
          </a:p>
          <a:p>
            <a:pPr lvl="1">
              <a:defRPr/>
            </a:pPr>
            <a:r>
              <a:rPr lang="en-US" sz="24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$action = $_GET['action']; // update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&lt;form </a:t>
            </a:r>
            <a:r>
              <a:rPr lang="en-US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action</a:t>
            </a:r>
            <a:r>
              <a:rPr lang="en-US" b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=“myScript.php” </a:t>
            </a:r>
            <a:r>
              <a:rPr lang="en-US" b="1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method</a:t>
            </a:r>
            <a:r>
              <a:rPr lang="en-US" b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=“post”&gt;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  &lt;</a:t>
            </a:r>
            <a:r>
              <a:rPr lang="en-US" b="1" i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input&gt; tags…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b="1">
                <a:solidFill>
                  <a:srgbClr val="006600"/>
                </a:solidFill>
                <a:latin typeface="Courier New" pitchFamily="49" charset="0"/>
                <a:cs typeface="Courier New" pitchFamily="49" charset="0"/>
              </a:rPr>
              <a:t>&lt;/form&gt;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 b="1">
              <a:solidFill>
                <a:srgbClr val="FFFF99"/>
              </a:solidFill>
              <a:latin typeface="Courier New" pitchFamily="49" charset="0"/>
              <a:cs typeface="Courier New" pitchFamily="49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3000" b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&lt;form&gt;</a:t>
            </a:r>
            <a:r>
              <a:rPr lang="en-US" sz="3000" b="0">
                <a:solidFill>
                  <a:srgbClr val="C00000"/>
                </a:solidFill>
              </a:rPr>
              <a:t> </a:t>
            </a:r>
            <a:r>
              <a:rPr lang="en-US" sz="2800">
                <a:solidFill>
                  <a:srgbClr val="000000"/>
                </a:solidFill>
              </a:rPr>
              <a:t>- defines a group of input fields</a:t>
            </a:r>
          </a:p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sz="2400">
                <a:solidFill>
                  <a:srgbClr val="002060"/>
                </a:solidFill>
              </a:rPr>
              <a:t>Makes user input easier than typing query string in URL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1200">
              <a:solidFill>
                <a:srgbClr val="C00000"/>
              </a:solidFill>
              <a:latin typeface="Courier New" pitchFamily="49" charset="0"/>
              <a:cs typeface="Courier New" pitchFamily="49" charset="0"/>
            </a:endParaRP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action</a:t>
            </a:r>
            <a:r>
              <a:rPr lang="en-US" sz="2800" b="0">
                <a:solidFill>
                  <a:srgbClr val="C00000"/>
                </a:solidFill>
              </a:rPr>
              <a:t> </a:t>
            </a:r>
            <a:r>
              <a:rPr lang="en-US" sz="2800" b="0"/>
              <a:t>attribute</a:t>
            </a:r>
          </a:p>
          <a:p>
            <a:pPr lvl="1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/>
              <a:t>tells what PHP script will receive input values</a:t>
            </a:r>
          </a:p>
          <a:p>
            <a:pPr marL="182880" indent="-182880" eaLnBrk="1" fontAlgn="auto" hangingPunct="1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800" b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method</a:t>
            </a:r>
            <a:r>
              <a:rPr lang="en-US" sz="2800" b="0">
                <a:solidFill>
                  <a:srgbClr val="C00000"/>
                </a:solidFill>
              </a:rPr>
              <a:t> </a:t>
            </a:r>
            <a:r>
              <a:rPr lang="en-US" sz="2800" b="0"/>
              <a:t>attribute</a:t>
            </a:r>
          </a:p>
          <a:p>
            <a:pPr lvl="1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/>
              <a:t>defines how values are delivered to action script</a:t>
            </a:r>
          </a:p>
          <a:p>
            <a:pPr lvl="1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>
                <a:solidFill>
                  <a:srgbClr val="00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method=“get”</a:t>
            </a:r>
            <a:r>
              <a:rPr lang="en-US" sz="2200">
                <a:solidFill>
                  <a:srgbClr val="006600"/>
                </a:solidFill>
              </a:rPr>
              <a:t> </a:t>
            </a:r>
            <a:r>
              <a:rPr lang="en-US" sz="2200"/>
              <a:t>- send inputs on URL, as a query string</a:t>
            </a:r>
          </a:p>
          <a:p>
            <a:pPr lvl="2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i="1">
                <a:solidFill>
                  <a:schemeClr val="tx1">
                    <a:lumMod val="75000"/>
                    <a:lumOff val="25000"/>
                  </a:schemeClr>
                </a:solidFill>
              </a:rPr>
              <a:t>Limited data length</a:t>
            </a:r>
          </a:p>
          <a:p>
            <a:pPr lvl="1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200">
                <a:solidFill>
                  <a:srgbClr val="0066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method=“post”</a:t>
            </a:r>
            <a:r>
              <a:rPr lang="en-US" sz="2200">
                <a:solidFill>
                  <a:srgbClr val="006600"/>
                </a:solidFill>
              </a:rPr>
              <a:t> -</a:t>
            </a:r>
            <a:r>
              <a:rPr lang="en-US" sz="2200"/>
              <a:t> send inputs with HTTP headers</a:t>
            </a:r>
          </a:p>
          <a:p>
            <a:pPr marL="731520" lvl="2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i="1">
                <a:solidFill>
                  <a:schemeClr val="tx1">
                    <a:lumMod val="75000"/>
                    <a:lumOff val="25000"/>
                  </a:schemeClr>
                </a:solidFill>
              </a:rPr>
              <a:t>Allows unlimited data to be sent </a:t>
            </a:r>
          </a:p>
          <a:p>
            <a:pPr marL="731520" lvl="2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000" i="1">
                <a:solidFill>
                  <a:schemeClr val="tx1">
                    <a:lumMod val="75000"/>
                    <a:lumOff val="25000"/>
                  </a:schemeClr>
                </a:solidFill>
              </a:rPr>
              <a:t>Typically used when updating the server</a:t>
            </a:r>
            <a:endParaRPr lang="en-US" sz="2100" i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8674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85800"/>
          </a:xfrm>
        </p:spPr>
        <p:txBody>
          <a:bodyPr anchor="ctr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dirty="0"/>
              <a:t>Form Tag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457200" y="2590800"/>
            <a:ext cx="73152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304800" y="430213"/>
            <a:ext cx="8229600" cy="712787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Form Example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484312"/>
            <a:ext cx="6927850" cy="1571625"/>
          </a:xfrm>
          <a:prstGeom prst="rect">
            <a:avLst/>
          </a:prstGeom>
          <a:noFill/>
          <a:ln w="9525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3484562"/>
            <a:ext cx="5040313" cy="1019175"/>
          </a:xfrm>
          <a:prstGeom prst="rect">
            <a:avLst/>
          </a:prstGeom>
          <a:noFill/>
          <a:ln w="9525" algn="ctr">
            <a:solidFill>
              <a:schemeClr val="bg1">
                <a:lumMod val="8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557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9475" y="5341937"/>
            <a:ext cx="4759325" cy="1135063"/>
          </a:xfrm>
          <a:prstGeom prst="rect">
            <a:avLst/>
          </a:prstGeom>
          <a:noFill/>
          <a:ln w="6350" algn="ctr">
            <a:solidFill>
              <a:schemeClr val="bg1">
                <a:lumMod val="7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6" name="TextBox 4"/>
          <p:cNvSpPr txBox="1">
            <a:spLocks noChangeArrowheads="1"/>
          </p:cNvSpPr>
          <p:nvPr/>
        </p:nvSpPr>
        <p:spPr bwMode="auto">
          <a:xfrm>
            <a:off x="304800" y="3067050"/>
            <a:ext cx="31035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/>
              <a:t>Looks like this in browser: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738" y="4543425"/>
            <a:ext cx="692626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i="1">
                <a:solidFill>
                  <a:schemeClr val="bg1">
                    <a:lumMod val="65000"/>
                  </a:schemeClr>
                </a:solidFill>
              </a:rPr>
              <a:t>Clicking Submit button creates request for:</a:t>
            </a:r>
          </a:p>
          <a:p>
            <a:pPr>
              <a:defRPr/>
            </a:pP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  <a:cs typeface="Courier New" pitchFamily="49" charset="0"/>
              </a:rPr>
              <a:t>http://mydomain.com/form_process.php?</a:t>
            </a:r>
            <a:r>
              <a:rPr lang="en-US">
                <a:solidFill>
                  <a:srgbClr val="0070C0"/>
                </a:solidFill>
                <a:latin typeface="+mj-lt"/>
                <a:cs typeface="Courier New" pitchFamily="49" charset="0"/>
              </a:rPr>
              <a:t>nameFld</a:t>
            </a:r>
            <a:r>
              <a:rPr lang="en-US">
                <a:solidFill>
                  <a:schemeClr val="tx2">
                    <a:lumMod val="75000"/>
                  </a:schemeClr>
                </a:solidFill>
                <a:latin typeface="+mj-lt"/>
                <a:cs typeface="Courier New" pitchFamily="49" charset="0"/>
              </a:rPr>
              <a:t>=John</a:t>
            </a:r>
          </a:p>
        </p:txBody>
      </p:sp>
      <p:sp>
        <p:nvSpPr>
          <p:cNvPr id="30728" name="TextBox 1"/>
          <p:cNvSpPr txBox="1">
            <a:spLocks noChangeArrowheads="1"/>
          </p:cNvSpPr>
          <p:nvPr/>
        </p:nvSpPr>
        <p:spPr bwMode="auto">
          <a:xfrm>
            <a:off x="6019800" y="5638800"/>
            <a:ext cx="264315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1600"/>
              <a:t>PHP can read form inputs</a:t>
            </a:r>
          </a:p>
          <a:p>
            <a:r>
              <a:rPr lang="en-US" altLang="en-US" sz="1600"/>
              <a:t>via the $_REQUEST array</a:t>
            </a:r>
          </a:p>
        </p:txBody>
      </p:sp>
      <p:sp>
        <p:nvSpPr>
          <p:cNvPr id="10" name="TextBox 4"/>
          <p:cNvSpPr txBox="1">
            <a:spLocks noChangeArrowheads="1"/>
          </p:cNvSpPr>
          <p:nvPr/>
        </p:nvSpPr>
        <p:spPr bwMode="auto">
          <a:xfrm>
            <a:off x="3581400" y="6484938"/>
            <a:ext cx="2286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7, 8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H="1">
            <a:off x="4648200" y="5189537"/>
            <a:ext cx="381000" cy="373063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4267201" y="2362200"/>
            <a:ext cx="533399" cy="9906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6" grpId="0"/>
      <p:bldP spid="30728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TextBox 4"/>
          <p:cNvSpPr txBox="1">
            <a:spLocks noChangeArrowheads="1"/>
          </p:cNvSpPr>
          <p:nvPr/>
        </p:nvSpPr>
        <p:spPr bwMode="auto">
          <a:xfrm>
            <a:off x="3638550" y="6510338"/>
            <a:ext cx="1828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9</a:t>
            </a:r>
          </a:p>
        </p:txBody>
      </p:sp>
      <p:pic>
        <p:nvPicPr>
          <p:cNvPr id="31757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85350"/>
            <a:ext cx="6553200" cy="481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609600"/>
            <a:ext cx="36338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>
                <a:solidFill>
                  <a:schemeClr val="bg1"/>
                </a:solidFill>
              </a:rPr>
              <a:t>HTML 4 &lt;input&gt; types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4191000"/>
            <a:ext cx="6943725" cy="2286000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Prompt Form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76400"/>
            <a:ext cx="8010525" cy="2162175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3810000" y="3429000"/>
            <a:ext cx="304800" cy="7620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903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652462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sz="1800">
                <a:solidFill>
                  <a:schemeClr val="bg1">
                    <a:lumMod val="50000"/>
                  </a:schemeClr>
                </a:solidFill>
              </a:rPr>
              <a:t>http://96.95.131.213:10080/johnv/Connect_Dots/new_2016/ </a:t>
            </a:r>
            <a:r>
              <a:rPr lang="en-US" sz="1800"/>
              <a:t>	</a:t>
            </a:r>
            <a:r>
              <a:rPr lang="en-US" sz="1800">
                <a:solidFill>
                  <a:schemeClr val="accent5">
                    <a:lumMod val="75000"/>
                  </a:schemeClr>
                </a:solidFill>
              </a:rPr>
              <a:t>cust_retrieve.php</a:t>
            </a:r>
            <a:r>
              <a:rPr lang="en-US" sz="1800">
                <a:solidFill>
                  <a:srgbClr val="FF5050"/>
                </a:solidFill>
              </a:rPr>
              <a:t>?</a:t>
            </a:r>
            <a:r>
              <a:rPr lang="en-US" sz="1800">
                <a:solidFill>
                  <a:schemeClr val="accent6">
                    <a:lumMod val="50000"/>
                  </a:schemeClr>
                </a:solidFill>
              </a:rPr>
              <a:t>custNum=1221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Detail Page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514600"/>
            <a:ext cx="7610475" cy="373380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810000" y="2209800"/>
            <a:ext cx="76200" cy="304800"/>
          </a:xfrm>
          <a:prstGeom prst="straightConnector1">
            <a:avLst/>
          </a:prstGeom>
          <a:ln w="158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4866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JavaScript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04800" y="609600"/>
            <a:ext cx="8229600" cy="53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en-US" sz="2800">
                <a:solidFill>
                  <a:schemeClr val="bg1"/>
                </a:solidFill>
                <a:cs typeface="Times New Roman" pitchFamily="18" charset="0"/>
              </a:rPr>
              <a:t>Languages Involved in a PHP Database Application</a:t>
            </a:r>
            <a:endParaRPr lang="en-US" altLang="en-US" sz="2800">
              <a:solidFill>
                <a:schemeClr val="bg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468313" y="1752600"/>
            <a:ext cx="8229600" cy="4267200"/>
          </a:xfrm>
          <a:prstGeom prst="rect">
            <a:avLst/>
          </a:prstGeom>
        </p:spPr>
        <p:txBody>
          <a:bodyPr/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462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SzPct val="85000"/>
              <a:buFont typeface="Webdings" pitchFamily="18" charset="2"/>
              <a:buChar char="4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630238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89535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079500" indent="-184150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479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051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1623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195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kern="0"/>
              <a:t>Client side (web browser):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HTML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CSS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JavaScript 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400" ker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400" kern="0"/>
              <a:t>Server side (IBM i):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PHP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SQL (accessing DB2 tables)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Possibly RPG &amp; CL </a:t>
            </a:r>
          </a:p>
          <a:p>
            <a:pPr lvl="2">
              <a:spcBef>
                <a:spcPts val="600"/>
              </a:spcBef>
              <a:spcAft>
                <a:spcPts val="0"/>
              </a:spcAft>
            </a:pPr>
            <a:r>
              <a:rPr lang="en-US" kern="0"/>
              <a:t>Called via stored procedures or Zend Toolkit for IBMi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400" kern="0"/>
          </a:p>
        </p:txBody>
      </p:sp>
      <p:sp>
        <p:nvSpPr>
          <p:cNvPr id="3" name="Right Brace 2"/>
          <p:cNvSpPr/>
          <p:nvPr/>
        </p:nvSpPr>
        <p:spPr>
          <a:xfrm>
            <a:off x="3429000" y="2209800"/>
            <a:ext cx="609600" cy="1143000"/>
          </a:xfrm>
          <a:prstGeom prst="rightBrace">
            <a:avLst>
              <a:gd name="adj1" fmla="val 22849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7F0055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3400" y="22860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These are universal – part of all browser based applications</a:t>
            </a:r>
          </a:p>
        </p:txBody>
      </p:sp>
      <p:sp>
        <p:nvSpPr>
          <p:cNvPr id="6" name="Right Brace 5"/>
          <p:cNvSpPr/>
          <p:nvPr/>
        </p:nvSpPr>
        <p:spPr>
          <a:xfrm>
            <a:off x="4267200" y="4191000"/>
            <a:ext cx="609600" cy="1143000"/>
          </a:xfrm>
          <a:prstGeom prst="rightBrace">
            <a:avLst>
              <a:gd name="adj1" fmla="val 22849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7F0055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4267200"/>
            <a:ext cx="2514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Server side could be any languages, though SQL usually involved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  <p:bldP spid="6" grpId="0" animBg="1"/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33400"/>
            <a:ext cx="822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fontAlgn="auto">
              <a:spcBef>
                <a:spcPct val="0"/>
              </a:spcBef>
              <a:spcAft>
                <a:spcPts val="0"/>
              </a:spcAft>
              <a:defRPr sz="3600" b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chemeClr val="tx2"/>
                </a:solidFill>
                <a:latin typeface="Trebuchet MS" pitchFamily="34" charset="0"/>
                <a:cs typeface="Arial" charset="0"/>
              </a:defRPr>
            </a:lvl9pPr>
          </a:lstStyle>
          <a:p>
            <a:r>
              <a:rPr lang="en-US" altLang="en-US"/>
              <a:t>What is JavaScript?</a:t>
            </a:r>
          </a:p>
        </p:txBody>
      </p:sp>
      <p:sp>
        <p:nvSpPr>
          <p:cNvPr id="40963" name="Rectangle 3"/>
          <p:cNvSpPr txBox="1">
            <a:spLocks noChangeArrowheads="1"/>
          </p:cNvSpPr>
          <p:nvPr/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ts val="1200"/>
              </a:spcBef>
            </a:pPr>
            <a:r>
              <a:rPr lang="en-US" altLang="en-US"/>
              <a:t>It isn’t Java! (but similar syntax, based on C).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/>
              <a:t>Runs on the client-side (usually) i.e. in browser</a:t>
            </a:r>
          </a:p>
          <a:p>
            <a:pPr lvl="1">
              <a:spcBef>
                <a:spcPts val="1200"/>
              </a:spcBef>
            </a:pPr>
            <a:r>
              <a:rPr lang="en-US" altLang="en-US"/>
              <a:t>node.js is server-side JavaScript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/>
              <a:t>Scripting language for web browsers 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/>
              <a:t>All browsers have built-in JavaScript interpreter – you don’t buy it or install it.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/>
              <a:t>Interpreted at run-time (as page loads)</a:t>
            </a:r>
          </a:p>
          <a:p>
            <a:pPr eaLnBrk="1" hangingPunct="1">
              <a:spcBef>
                <a:spcPts val="1200"/>
              </a:spcBef>
            </a:pPr>
            <a:r>
              <a:rPr lang="en-US" altLang="en-US"/>
              <a:t>JavaScript code is downloaded with the HTML document, but only runs in the browser.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7772400" cy="4572000"/>
          </a:xfrm>
          <a:solidFill>
            <a:schemeClr val="bg1">
              <a:lumMod val="9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txBody>
          <a:bodyPr rtlCol="0"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&lt;html&gt;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&lt;title&gt;JavaScript Example&lt;/title&gt;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&lt;script</a:t>
            </a:r>
            <a:r>
              <a:rPr lang="en-US" sz="1600" b="0" i="1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</a:t>
            </a:r>
          </a:p>
          <a:p>
            <a:pPr marL="393700" lvl="1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function checkInput() {</a:t>
            </a:r>
          </a:p>
          <a:p>
            <a:pPr marL="393700" lvl="1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var custNo = document.getElementById(‘custNo’);</a:t>
            </a:r>
          </a:p>
          <a:p>
            <a:pPr marL="736600" lvl="2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 (custNo.value == '') {</a:t>
            </a:r>
          </a:p>
          <a:p>
            <a:pPr marL="736600" lvl="2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alert(‘Customer number is required.');</a:t>
            </a:r>
          </a:p>
          <a:p>
            <a:pPr marL="736600" lvl="2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 else {</a:t>
            </a:r>
          </a:p>
          <a:p>
            <a:pPr marL="736600" lvl="2" indent="0" fontAlgn="auto">
              <a:spcAft>
                <a:spcPts val="0"/>
              </a:spcAft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document.getElementById(‘myForm’).submit();</a:t>
            </a:r>
          </a:p>
          <a:p>
            <a:pPr marL="736600" lvl="2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393700" lvl="1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&lt;/script&gt;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&lt;/head&gt;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&lt;body&gt;  &lt;form id=“myform” action=“cust_retrieve.php”&gt;...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	&lt;input id=“custNo” /&gt; &lt;input type=“button” onclick=“checkInput()”&gt; ... &lt;/form&gt;</a:t>
            </a:r>
          </a:p>
          <a:p>
            <a:pPr marL="0" indent="0" eaLnBrk="1" fontAlgn="auto" hangingPunct="1">
              <a:spcAft>
                <a:spcPts val="0"/>
              </a:spcAft>
              <a:buFont typeface="Wingdings" pitchFamily="2" charset="2"/>
              <a:buNone/>
              <a:tabLst>
                <a:tab pos="346075" algn="l"/>
                <a:tab pos="682625" algn="l"/>
                <a:tab pos="1030288" algn="l"/>
                <a:tab pos="1376363" algn="l"/>
              </a:tabLst>
              <a:defRPr/>
            </a:pPr>
            <a:r>
              <a:rPr lang="en-US" sz="1600" b="0">
                <a:solidFill>
                  <a:srgbClr val="00206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&lt;/body&gt;&lt;/html&gt;</a:t>
            </a:r>
          </a:p>
        </p:txBody>
      </p:sp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57200" y="582613"/>
            <a:ext cx="8229600" cy="6365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/>
              <a:t>JavaScript Sample</a:t>
            </a: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3657600" y="6488113"/>
            <a:ext cx="2362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16, 17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381000" y="525463"/>
            <a:ext cx="8229600" cy="69373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33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/>
              <a:t>What Can JavaScript Do?</a:t>
            </a:r>
          </a:p>
        </p:txBody>
      </p:sp>
      <p:sp>
        <p:nvSpPr>
          <p:cNvPr id="43011" name="Rectangle 3"/>
          <p:cNvSpPr txBox="1">
            <a:spLocks noChangeArrowheads="1"/>
          </p:cNvSpPr>
          <p:nvPr/>
        </p:nvSpPr>
        <p:spPr bwMode="auto">
          <a:xfrm>
            <a:off x="381000" y="1600200"/>
            <a:ext cx="7924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2563"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</a:defRPr>
            </a:lvl1pPr>
            <a:lvl2pPr indent="-182563">
              <a:spcBef>
                <a:spcPct val="20000"/>
              </a:spcBef>
              <a:buClr>
                <a:schemeClr val="accent1"/>
              </a:buClr>
              <a:buSzPct val="85000"/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730250" indent="-182563">
              <a:spcBef>
                <a:spcPct val="20000"/>
              </a:spcBef>
              <a:buClr>
                <a:schemeClr val="accent1"/>
              </a:buClr>
              <a:buSzPct val="90000"/>
              <a:buFont typeface="Arial" charset="0"/>
              <a:buChar char="•"/>
              <a:defRPr>
                <a:solidFill>
                  <a:schemeClr val="tx1"/>
                </a:solidFill>
                <a:latin typeface="Arial" charset="0"/>
              </a:defRPr>
            </a:lvl3pPr>
            <a:lvl4pPr marL="1004888" indent="-182563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Arial" charset="0"/>
              </a:defRPr>
            </a:lvl4pPr>
            <a:lvl5pPr marL="1187450" indent="-136525">
              <a:spcBef>
                <a:spcPct val="20000"/>
              </a:spcBef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5pPr>
            <a:lvl6pPr marL="16446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6pPr>
            <a:lvl7pPr marL="21018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7pPr>
            <a:lvl8pPr marL="25590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8pPr>
            <a:lvl9pPr marL="3016250" indent="-1365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charset="0"/>
              <a:buChar char="•"/>
              <a:defRPr sz="14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Validate input data 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Handle events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e.g.: mouse clicks or cursor movement into/out of fields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Control Dynamic HTML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make things move around, appear and disappear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Read and alter document elements, including HTML tags and CSS attributes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dirty="0"/>
              <a:t>Open &amp; close windows, and communicate between windows.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</a:pPr>
            <a:r>
              <a:rPr lang="en-US" altLang="en-US" i="1" dirty="0"/>
              <a:t>Key technology in Ajax and Web 2.0 applications</a:t>
            </a: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3390900" y="6488113"/>
            <a:ext cx="20574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18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182880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200" dirty="0"/>
              <a:t>Can be inserted just about anywhere, but must be enclosed in &lt;script&gt; &lt;/script&gt; tag</a:t>
            </a:r>
          </a:p>
          <a:p>
            <a:pPr marL="182880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200" dirty="0"/>
              <a:t>Typically, functions are defined in &lt;head&gt; section.</a:t>
            </a:r>
          </a:p>
          <a:p>
            <a:pPr marL="182880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200" dirty="0"/>
              <a:t>Can also be included as external file </a:t>
            </a:r>
          </a:p>
          <a:p>
            <a:pPr lvl="1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dirty="0"/>
              <a:t>Function libraries, Frameworks</a:t>
            </a:r>
          </a:p>
          <a:p>
            <a:pPr lvl="1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dirty="0"/>
              <a:t>Linked to document in &lt;head&gt; section</a:t>
            </a:r>
          </a:p>
          <a:p>
            <a:pPr marL="182880" indent="-182880" eaLnBrk="1" fontAlgn="auto" hangingPunct="1">
              <a:lnSpc>
                <a:spcPct val="80000"/>
              </a:lnSpc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200" dirty="0"/>
              <a:t>Can also be included as action in certain HTML tags:</a:t>
            </a:r>
          </a:p>
          <a:p>
            <a:pPr marL="685800" lvl="1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&lt;form action=“</a:t>
            </a:r>
            <a:r>
              <a:rPr lang="en-US" alt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checkInputs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();”&gt;</a:t>
            </a:r>
          </a:p>
          <a:p>
            <a:pPr marL="685800" lvl="1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&lt;button </a:t>
            </a:r>
            <a:r>
              <a:rPr lang="en-US" alt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onclick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=“alert(‘You clicked me.’)”&gt;</a:t>
            </a:r>
          </a:p>
          <a:p>
            <a:pPr marL="685800" lvl="1" eaLnBrk="1" fontAlgn="auto" hangingPunct="1">
              <a:lnSpc>
                <a:spcPct val="80000"/>
              </a:lnSpc>
              <a:spcAft>
                <a:spcPts val="1200"/>
              </a:spcAft>
              <a:buFont typeface="Wingdings" pitchFamily="2" charset="2"/>
              <a:buNone/>
              <a:defRPr/>
            </a:pP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&lt;a </a:t>
            </a:r>
            <a:r>
              <a:rPr lang="en-US" alt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href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=“</a:t>
            </a:r>
            <a:r>
              <a:rPr lang="en-US" altLang="en-US" sz="18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javascript:openHelpWindow</a:t>
            </a:r>
            <a:r>
              <a:rPr lang="en-US" altLang="en-U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Courier New" pitchFamily="49" charset="0"/>
                <a:cs typeface="Courier New" pitchFamily="49" charset="0"/>
              </a:rPr>
              <a:t>();”&gt;</a:t>
            </a:r>
          </a:p>
        </p:txBody>
      </p:sp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229600" cy="838200"/>
          </a:xfrm>
        </p:spPr>
        <p:txBody>
          <a:bodyPr anchor="ctr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200" dirty="0"/>
              <a:t>Where Is JavaScript Coded in HTML</a:t>
            </a:r>
            <a:r>
              <a:rPr lang="en-US" altLang="en-US" dirty="0"/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Current State of </a:t>
            </a:r>
            <a:br>
              <a:rPr lang="en-US"/>
            </a:br>
            <a:r>
              <a:rPr lang="en-US"/>
              <a:t>Web Development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495800"/>
          </a:xfrm>
        </p:spPr>
        <p:txBody>
          <a:bodyPr rtlCol="0">
            <a:normAutofit fontScale="70000" lnSpcReduction="20000"/>
          </a:bodyPr>
          <a:lstStyle/>
          <a:p>
            <a:pPr marL="182880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800" dirty="0"/>
              <a:t>Mobile is King</a:t>
            </a:r>
          </a:p>
          <a:p>
            <a:pPr lvl="1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400" dirty="0"/>
              <a:t>HTML 5 / CSS 3</a:t>
            </a:r>
          </a:p>
          <a:p>
            <a:pPr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800" dirty="0"/>
              <a:t>Responsive Design  </a:t>
            </a:r>
          </a:p>
          <a:p>
            <a:pPr lvl="1" indent="-182880" fontAlgn="auto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600" dirty="0"/>
              <a:t>apps on multiple devices</a:t>
            </a:r>
          </a:p>
          <a:p>
            <a:pPr lvl="1" indent="-182880" fontAlgn="auto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600" dirty="0"/>
              <a:t>= more CSS</a:t>
            </a:r>
          </a:p>
          <a:p>
            <a:pPr marL="182880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800" dirty="0"/>
              <a:t>Ajax – Asynchronous JavaScript and XML</a:t>
            </a:r>
          </a:p>
          <a:p>
            <a:pPr marL="449580" lvl="1" indent="-182880" fontAlgn="auto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600" dirty="0"/>
              <a:t>Service Oriented Architecture (SOA)</a:t>
            </a:r>
          </a:p>
          <a:p>
            <a:pPr marL="182880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800" dirty="0"/>
              <a:t>Application Architecture</a:t>
            </a:r>
          </a:p>
          <a:p>
            <a:pPr lvl="1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400" dirty="0"/>
              <a:t>Shift from server side (PHP) to Client side (JavaScript)</a:t>
            </a:r>
          </a:p>
          <a:p>
            <a:pPr lvl="1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r>
              <a:rPr lang="en-US" altLang="en-US" sz="2400" dirty="0"/>
              <a:t>Framework du Jour (especially JavaScript)</a:t>
            </a:r>
          </a:p>
          <a:p>
            <a:pPr marL="264795" lvl="1" indent="0" eaLnBrk="1" fontAlgn="auto" hangingPunct="1">
              <a:spcAft>
                <a:spcPts val="1200"/>
              </a:spcAft>
              <a:buNone/>
              <a:defRPr/>
            </a:pPr>
            <a:endParaRPr lang="en-US" altLang="en-US" sz="2400" dirty="0"/>
          </a:p>
          <a:p>
            <a:pPr marL="182880" indent="-182880" eaLnBrk="1" fontAlgn="auto" hangingPunct="1">
              <a:spcAft>
                <a:spcPts val="1200"/>
              </a:spcAft>
              <a:buFont typeface="Arial" pitchFamily="34" charset="0"/>
              <a:buChar char="•"/>
              <a:defRPr/>
            </a:pPr>
            <a:endParaRPr lang="en-US" altLang="en-US" sz="2800" dirty="0"/>
          </a:p>
        </p:txBody>
      </p:sp>
      <p:sp>
        <p:nvSpPr>
          <p:cNvPr id="41986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 sz="3600"/>
              <a:t>Present/Future State of Web Development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182880" indent="-18288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endParaRPr lang="en-US" altLang="en-US" sz="280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800"/>
              <a:t>Email me if you would like the source code:</a:t>
            </a:r>
          </a:p>
          <a:p>
            <a:pPr marL="51435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altLang="en-US" sz="2800" b="0">
                <a:solidFill>
                  <a:srgbClr val="C00000"/>
                </a:solidFill>
              </a:rPr>
              <a:t>johnv@div1sys.com</a:t>
            </a:r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altLang="en-US" sz="2800"/>
          </a:p>
          <a:p>
            <a:pPr marL="182880" indent="-18288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altLang="en-US" sz="2800"/>
              <a:t>Attend the hands-on Labs for more details!</a:t>
            </a:r>
          </a:p>
        </p:txBody>
      </p:sp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en-US"/>
              <a:t>More Information</a:t>
            </a:r>
          </a:p>
        </p:txBody>
      </p:sp>
      <p:sp>
        <p:nvSpPr>
          <p:cNvPr id="50180" name="TextBox 1"/>
          <p:cNvSpPr txBox="1">
            <a:spLocks noChangeArrowheads="1"/>
          </p:cNvSpPr>
          <p:nvPr/>
        </p:nvSpPr>
        <p:spPr bwMode="auto">
          <a:xfrm>
            <a:off x="3200400" y="5029200"/>
            <a:ext cx="17081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US" altLang="en-US" sz="2400" i="1">
                <a:solidFill>
                  <a:srgbClr val="C00000"/>
                </a:solidFill>
              </a:rPr>
              <a:t>Thank you!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altLang="en-US" sz="2800"/>
              <a:t>John Valance</a:t>
            </a:r>
            <a:br>
              <a:rPr lang="en-US" altLang="en-US" sz="2800"/>
            </a:br>
            <a:r>
              <a:rPr lang="en-US" altLang="en-US" sz="2800"/>
              <a:t>Division 1 Systems</a:t>
            </a:r>
            <a:br>
              <a:rPr lang="en-US" altLang="en-US" sz="2800"/>
            </a:br>
            <a:endParaRPr lang="en-US" altLang="en-US" sz="2800"/>
          </a:p>
          <a:p>
            <a:pPr marL="0" indent="0" eaLnBrk="1" hangingPunct="1">
              <a:buNone/>
            </a:pPr>
            <a:r>
              <a:rPr lang="en-US" altLang="en-US" sz="2800"/>
              <a:t>johnv@div1sys.com</a:t>
            </a:r>
          </a:p>
          <a:p>
            <a:pPr marL="0" indent="0" eaLnBrk="1" hangingPunct="1">
              <a:buNone/>
            </a:pPr>
            <a:r>
              <a:rPr lang="en-US" altLang="en-US" sz="2800"/>
              <a:t>802-355-4024</a:t>
            </a:r>
          </a:p>
          <a:p>
            <a:pPr marL="0" indent="0" eaLnBrk="1" hangingPunct="1">
              <a:buNone/>
            </a:pPr>
            <a:r>
              <a:rPr lang="en-US" altLang="en-US" sz="2800">
                <a:hlinkClick r:id="rId2"/>
              </a:rPr>
              <a:t>http://www.div1sys.com</a:t>
            </a:r>
            <a:r>
              <a:rPr lang="en-US" altLang="en-US" sz="2800"/>
              <a:t> </a:t>
            </a:r>
          </a:p>
          <a:p>
            <a:pPr eaLnBrk="1" hangingPunct="1"/>
            <a:endParaRPr lang="en-US" alt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/>
              <a:t>Contact Info</a:t>
            </a:r>
          </a:p>
        </p:txBody>
      </p:sp>
      <p:pic>
        <p:nvPicPr>
          <p:cNvPr id="5120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47825"/>
            <a:ext cx="250507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HTML</a:t>
            </a:r>
          </a:p>
        </p:txBody>
      </p:sp>
    </p:spTree>
    <p:extLst>
      <p:ext uri="{BB962C8B-B14F-4D97-AF65-F5344CB8AC3E}">
        <p14:creationId xmlns:p14="http://schemas.microsoft.com/office/powerpoint/2010/main" val="3746806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381000" y="533400"/>
            <a:ext cx="8229600" cy="533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defPPr>
              <a:defRPr lang="en-US"/>
            </a:defPPr>
            <a:lvl1pPr fontAlgn="auto">
              <a:spcBef>
                <a:spcPct val="0"/>
              </a:spcBef>
              <a:spcAft>
                <a:spcPts val="0"/>
              </a:spcAft>
              <a:buNone/>
              <a:defRPr sz="2800" spc="-1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altLang="en-US"/>
              <a:t>HTML Sample Structure</a:t>
            </a:r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457200" y="1676401"/>
            <a:ext cx="7162800" cy="33609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65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&lt;!DOCTYPE html&gt;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&lt;html&gt;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&lt;head&gt;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  &lt;title&gt;Static Hello World&lt;/title&gt;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&lt;/head&gt;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&lt;body&gt;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  &lt;h1&gt;Hello, World Wide Web!&lt;/h1&gt;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   &lt;/body&gt;</a:t>
            </a:r>
          </a:p>
          <a:p>
            <a:pPr marL="0" indent="0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altLang="en-US" sz="1800">
                <a:solidFill>
                  <a:srgbClr val="002060"/>
                </a:solidFill>
                <a:latin typeface="Courier New" pitchFamily="49" charset="0"/>
                <a:cs typeface="Courier New" pitchFamily="49" charset="0"/>
              </a:rPr>
              <a:t>&lt;/html&gt;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429000" y="6488113"/>
            <a:ext cx="198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Demo menu 3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072128" y="1595735"/>
            <a:ext cx="29718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en-US" sz="2400">
                <a:solidFill>
                  <a:srgbClr val="002060"/>
                </a:solidFill>
                <a:latin typeface="+mj-lt"/>
                <a:cs typeface="Courier New" pitchFamily="49" charset="0"/>
              </a:rPr>
              <a:t>This ensures</a:t>
            </a:r>
            <a:r>
              <a:rPr lang="en-US" sz="2400">
                <a:solidFill>
                  <a:srgbClr val="002060"/>
                </a:solidFill>
                <a:latin typeface="+mj-lt"/>
              </a:rPr>
              <a:t> </a:t>
            </a:r>
            <a:r>
              <a:rPr lang="en-US" sz="2400">
                <a:solidFill>
                  <a:srgbClr val="002060"/>
                </a:solidFill>
              </a:rPr>
              <a:t>HTML5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4810125"/>
            <a:ext cx="6041115" cy="1514475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9" name="Left Arrow 8"/>
          <p:cNvSpPr/>
          <p:nvPr/>
        </p:nvSpPr>
        <p:spPr>
          <a:xfrm>
            <a:off x="3048000" y="1754832"/>
            <a:ext cx="838200" cy="150168"/>
          </a:xfrm>
          <a:prstGeom prst="leftArrow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219200" y="3962400"/>
            <a:ext cx="4419600" cy="381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6" idx="2"/>
          </p:cNvCxnSpPr>
          <p:nvPr/>
        </p:nvCxnSpPr>
        <p:spPr>
          <a:xfrm>
            <a:off x="3429000" y="4343400"/>
            <a:ext cx="91440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810000" y="4343400"/>
            <a:ext cx="3810000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400">
                <a:solidFill>
                  <a:srgbClr val="002060"/>
                </a:solidFill>
                <a:latin typeface="+mj-lt"/>
                <a:cs typeface="Courier New" pitchFamily="49" charset="0"/>
              </a:rPr>
              <a:t>Looks like this in browser:</a:t>
            </a:r>
            <a:endParaRPr lang="en-US" sz="24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 animBg="1"/>
      <p:bldP spid="6" grpId="0" animBg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28600" y="457200"/>
            <a:ext cx="8229600" cy="6858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en-US" sz="3600">
                <a:solidFill>
                  <a:schemeClr val="bg1"/>
                </a:solidFill>
              </a:rPr>
              <a:t>HTTP Request/Response Cycle</a:t>
            </a:r>
            <a:endParaRPr lang="en-US" altLang="en-US" sz="3600" i="1">
              <a:solidFill>
                <a:schemeClr val="bg1"/>
              </a:solidFill>
            </a:endParaRP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3352800" y="6488113"/>
            <a:ext cx="19812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en-US">
                <a:solidFill>
                  <a:schemeClr val="accent2">
                    <a:lumMod val="20000"/>
                    <a:lumOff val="80000"/>
                  </a:schemeClr>
                </a:solidFill>
              </a:rPr>
              <a:t>Flowchart 1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457200" y="1557338"/>
            <a:ext cx="8229600" cy="4525962"/>
          </a:xfrm>
          <a:prstGeom prst="rect">
            <a:avLst/>
          </a:prstGeom>
        </p:spPr>
        <p:txBody>
          <a:bodyPr/>
          <a:lstStyle>
            <a:lvl1pPr marL="180975" indent="-18097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Char char="•"/>
              <a:defRPr sz="22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7188" indent="-174625" algn="l" rtl="0" eaLnBrk="1" fontAlgn="base" hangingPunct="1">
              <a:spcBef>
                <a:spcPct val="20000"/>
              </a:spcBef>
              <a:spcAft>
                <a:spcPct val="30000"/>
              </a:spcAft>
              <a:buClr>
                <a:schemeClr val="hlink"/>
              </a:buClr>
              <a:buSzPct val="85000"/>
              <a:buFont typeface="Webdings" pitchFamily="18" charset="2"/>
              <a:buChar char="4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630238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89535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1079500" indent="-184150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2479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7051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1623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619500" indent="-182563" algn="l" rtl="0" eaLnBrk="1" fontAlgn="base" hangingPunct="1">
              <a:spcBef>
                <a:spcPct val="20000"/>
              </a:spcBef>
              <a:spcAft>
                <a:spcPct val="3000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kern="0"/>
              <a:t>REQUEST (Client) :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User types URL in browser</a:t>
            </a:r>
          </a:p>
          <a:p>
            <a:pPr lvl="2">
              <a:spcBef>
                <a:spcPts val="600"/>
              </a:spcBef>
              <a:spcAft>
                <a:spcPts val="0"/>
              </a:spcAft>
            </a:pPr>
            <a:r>
              <a:rPr lang="en-US" sz="1600" kern="0"/>
              <a:t>http://www.mydomain.com/index.html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Browser connects to server and requests file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ker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kern="0"/>
              <a:t>RESPONSE (Server): 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Apache server on www.mydomain.com listens for requests on port 80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Looks for index.html in web folder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If found, Apache retrieves file and sends it back to browser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kern="0"/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2000" kern="0"/>
              <a:t>Done!</a:t>
            </a:r>
          </a:p>
          <a:p>
            <a:pPr lvl="1">
              <a:spcBef>
                <a:spcPts val="600"/>
              </a:spcBef>
              <a:spcAft>
                <a:spcPts val="0"/>
              </a:spcAft>
            </a:pPr>
            <a:r>
              <a:rPr lang="en-US" sz="1800" kern="0"/>
              <a:t>Connection is dropped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US" sz="2000" ker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767262"/>
          </a:xfrm>
        </p:spPr>
        <p:txBody>
          <a:bodyPr/>
          <a:lstStyle/>
          <a:p>
            <a:r>
              <a:rPr lang="en-US" sz="2400"/>
              <a:t>In the “Document Root”:</a:t>
            </a:r>
          </a:p>
          <a:p>
            <a:pPr lvl="1"/>
            <a:r>
              <a:rPr lang="en-US" sz="2200"/>
              <a:t>IFS Folder</a:t>
            </a:r>
          </a:p>
          <a:p>
            <a:pPr lvl="1"/>
            <a:r>
              <a:rPr lang="en-US" sz="2200"/>
              <a:t>For Zend Server on IBM i, doc root = </a:t>
            </a:r>
            <a:r>
              <a:rPr lang="en-US" sz="2200">
                <a:solidFill>
                  <a:srgbClr val="FF5050"/>
                </a:solidFill>
              </a:rPr>
              <a:t>/www/zendsvr6/htdocs</a:t>
            </a:r>
          </a:p>
          <a:p>
            <a:r>
              <a:rPr lang="en-US" sz="2400"/>
              <a:t>hello.html	</a:t>
            </a:r>
          </a:p>
          <a:p>
            <a:pPr lvl="1"/>
            <a:r>
              <a:rPr lang="en-US" sz="2200" b="1">
                <a:solidFill>
                  <a:srgbClr val="000000"/>
                </a:solidFill>
              </a:rPr>
              <a:t>IFS path: </a:t>
            </a:r>
            <a:r>
              <a:rPr lang="en-US" sz="2200"/>
              <a:t>/www/zendsvr6/htdocs/hello.html</a:t>
            </a:r>
          </a:p>
          <a:p>
            <a:pPr lvl="1"/>
            <a:r>
              <a:rPr lang="en-US" sz="2200" b="1">
                <a:solidFill>
                  <a:srgbClr val="000000"/>
                </a:solidFill>
              </a:rPr>
              <a:t>URL: </a:t>
            </a:r>
            <a:r>
              <a:rPr lang="en-US" sz="2200"/>
              <a:t>http://myibmi:10080/hello.html</a:t>
            </a:r>
          </a:p>
          <a:p>
            <a:r>
              <a:rPr lang="en-US" sz="2400"/>
              <a:t>Doc Root can have subfolders:</a:t>
            </a:r>
          </a:p>
          <a:p>
            <a:pPr lvl="1"/>
            <a:r>
              <a:rPr lang="en-US" sz="2200" b="1">
                <a:solidFill>
                  <a:srgbClr val="000000"/>
                </a:solidFill>
              </a:rPr>
              <a:t>IFS path: </a:t>
            </a:r>
            <a:r>
              <a:rPr lang="en-US" sz="2200"/>
              <a:t>/www/zendsvr6/htdocs/</a:t>
            </a:r>
            <a:r>
              <a:rPr lang="en-US" sz="2200" b="1">
                <a:solidFill>
                  <a:srgbClr val="0070C0"/>
                </a:solidFill>
              </a:rPr>
              <a:t>ecomm</a:t>
            </a:r>
            <a:r>
              <a:rPr lang="en-US" sz="2200"/>
              <a:t>/login.php</a:t>
            </a:r>
          </a:p>
          <a:p>
            <a:pPr lvl="1"/>
            <a:r>
              <a:rPr lang="en-US" sz="2200" b="1">
                <a:solidFill>
                  <a:srgbClr val="000000"/>
                </a:solidFill>
              </a:rPr>
              <a:t>URL: </a:t>
            </a:r>
            <a:r>
              <a:rPr lang="en-US" sz="2200"/>
              <a:t>http://myibmi:10080/</a:t>
            </a:r>
            <a:r>
              <a:rPr lang="en-US" sz="2200" b="1">
                <a:solidFill>
                  <a:srgbClr val="0070C0"/>
                </a:solidFill>
              </a:rPr>
              <a:t>ecomm</a:t>
            </a:r>
            <a:r>
              <a:rPr lang="en-US" sz="2200"/>
              <a:t>/login.php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Where Are Web Files Stored?</a:t>
            </a:r>
          </a:p>
        </p:txBody>
      </p:sp>
    </p:spTree>
    <p:extLst>
      <p:ext uri="{BB962C8B-B14F-4D97-AF65-F5344CB8AC3E}">
        <p14:creationId xmlns:p14="http://schemas.microsoft.com/office/powerpoint/2010/main" val="254089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905000"/>
            <a:ext cx="8545513" cy="3873500"/>
          </a:xfrm>
        </p:spPr>
        <p:txBody>
          <a:bodyPr/>
          <a:lstStyle/>
          <a:p>
            <a:r>
              <a:rPr lang="en-US"/>
              <a:t>Demo of unstyled HTML</a:t>
            </a:r>
          </a:p>
          <a:p>
            <a:pPr lvl="1"/>
            <a:r>
              <a:rPr lang="en-US"/>
              <a:t>look at source code</a:t>
            </a:r>
          </a:p>
          <a:p>
            <a:endParaRPr lang="en-US"/>
          </a:p>
          <a:p>
            <a:r>
              <a:rPr lang="en-US"/>
              <a:t>Then we will add CSS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Formatting – Lorem Ipsum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2057400"/>
            <a:ext cx="5272087" cy="418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604922"/>
      </p:ext>
    </p:extLst>
  </p:cSld>
  <p:clrMapOvr>
    <a:masterClrMapping/>
  </p:clrMapOvr>
</p:sld>
</file>

<file path=ppt/theme/theme1.xml><?xml version="1.0" encoding="utf-8"?>
<a:theme xmlns:a="http://schemas.openxmlformats.org/drawingml/2006/main" name="zcon">
  <a:themeElements>
    <a:clrScheme name="Zend">
      <a:dk1>
        <a:srgbClr val="323C41"/>
      </a:dk1>
      <a:lt1>
        <a:sysClr val="window" lastClr="FFFFFF"/>
      </a:lt1>
      <a:dk2>
        <a:srgbClr val="0071A0"/>
      </a:dk2>
      <a:lt2>
        <a:srgbClr val="B8CCE4"/>
      </a:lt2>
      <a:accent1>
        <a:srgbClr val="4B5A69"/>
      </a:accent1>
      <a:accent2>
        <a:srgbClr val="93A0AA"/>
      </a:accent2>
      <a:accent3>
        <a:srgbClr val="69A523"/>
      </a:accent3>
      <a:accent4>
        <a:srgbClr val="505AA0"/>
      </a:accent4>
      <a:accent5>
        <a:srgbClr val="4BACC6"/>
      </a:accent5>
      <a:accent6>
        <a:srgbClr val="F59B28"/>
      </a:accent6>
      <a:hlink>
        <a:srgbClr val="69A523"/>
      </a:hlink>
      <a:folHlink>
        <a:srgbClr val="69A523"/>
      </a:folHlink>
    </a:clrScheme>
    <a:fontScheme name="zendcon09-template-round">
      <a:majorFont>
        <a:latin typeface="Trebuchet MS"/>
        <a:ea typeface=""/>
        <a:cs typeface="Arial"/>
      </a:majorFont>
      <a:minorFont>
        <a:latin typeface="Trebuchet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endcon09-template-roun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endcon09-template-round 13">
        <a:dk1>
          <a:srgbClr val="2D3741"/>
        </a:dk1>
        <a:lt1>
          <a:srgbClr val="FFFFFF"/>
        </a:lt1>
        <a:dk2>
          <a:srgbClr val="0071A0"/>
        </a:dk2>
        <a:lt2>
          <a:srgbClr val="C9D0D5"/>
        </a:lt2>
        <a:accent1>
          <a:srgbClr val="82BE41"/>
        </a:accent1>
        <a:accent2>
          <a:srgbClr val="333399"/>
        </a:accent2>
        <a:accent3>
          <a:srgbClr val="FFFFFF"/>
        </a:accent3>
        <a:accent4>
          <a:srgbClr val="252D36"/>
        </a:accent4>
        <a:accent5>
          <a:srgbClr val="C1DBB0"/>
        </a:accent5>
        <a:accent6>
          <a:srgbClr val="2D2D8A"/>
        </a:accent6>
        <a:hlink>
          <a:srgbClr val="A5D2DC"/>
        </a:hlink>
        <a:folHlink>
          <a:srgbClr val="F59B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14">
        <a:dk1>
          <a:srgbClr val="2D3741"/>
        </a:dk1>
        <a:lt1>
          <a:srgbClr val="FFFFFF"/>
        </a:lt1>
        <a:dk2>
          <a:srgbClr val="0071A0"/>
        </a:dk2>
        <a:lt2>
          <a:srgbClr val="C9D0D5"/>
        </a:lt2>
        <a:accent1>
          <a:srgbClr val="A5D2E1"/>
        </a:accent1>
        <a:accent2>
          <a:srgbClr val="F5A523"/>
        </a:accent2>
        <a:accent3>
          <a:srgbClr val="FFFFFF"/>
        </a:accent3>
        <a:accent4>
          <a:srgbClr val="252D36"/>
        </a:accent4>
        <a:accent5>
          <a:srgbClr val="CFE5EE"/>
        </a:accent5>
        <a:accent6>
          <a:srgbClr val="DE951F"/>
        </a:accent6>
        <a:hlink>
          <a:srgbClr val="69A523"/>
        </a:hlink>
        <a:folHlink>
          <a:srgbClr val="8BC3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15">
        <a:dk1>
          <a:srgbClr val="2D3741"/>
        </a:dk1>
        <a:lt1>
          <a:srgbClr val="FFFFFF"/>
        </a:lt1>
        <a:dk2>
          <a:srgbClr val="0071A0"/>
        </a:dk2>
        <a:lt2>
          <a:srgbClr val="B4C8D7"/>
        </a:lt2>
        <a:accent1>
          <a:srgbClr val="A5D2E1"/>
        </a:accent1>
        <a:accent2>
          <a:srgbClr val="F5A523"/>
        </a:accent2>
        <a:accent3>
          <a:srgbClr val="FFFFFF"/>
        </a:accent3>
        <a:accent4>
          <a:srgbClr val="252D36"/>
        </a:accent4>
        <a:accent5>
          <a:srgbClr val="CFE5EE"/>
        </a:accent5>
        <a:accent6>
          <a:srgbClr val="DE951F"/>
        </a:accent6>
        <a:hlink>
          <a:srgbClr val="69A523"/>
        </a:hlink>
        <a:folHlink>
          <a:srgbClr val="8BC3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endcon09-template-round 16">
        <a:dk1>
          <a:srgbClr val="2D3741"/>
        </a:dk1>
        <a:lt1>
          <a:srgbClr val="FFFFFF"/>
        </a:lt1>
        <a:dk2>
          <a:srgbClr val="0071A0"/>
        </a:dk2>
        <a:lt2>
          <a:srgbClr val="B4C8D6"/>
        </a:lt2>
        <a:accent1>
          <a:srgbClr val="A5D2E1"/>
        </a:accent1>
        <a:accent2>
          <a:srgbClr val="F5A523"/>
        </a:accent2>
        <a:accent3>
          <a:srgbClr val="FFFFFF"/>
        </a:accent3>
        <a:accent4>
          <a:srgbClr val="252D36"/>
        </a:accent4>
        <a:accent5>
          <a:srgbClr val="CFE5EE"/>
        </a:accent5>
        <a:accent6>
          <a:srgbClr val="DE951F"/>
        </a:accent6>
        <a:hlink>
          <a:srgbClr val="69A523"/>
        </a:hlink>
        <a:folHlink>
          <a:srgbClr val="8BC36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zcon" id="{87194034-ACC3-4CB3-AAD5-33FB34F84EB5}" vid="{A32F5753-2406-45EA-8542-9D8176DD748C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zcon</Template>
  <TotalTime>11732</TotalTime>
  <Words>1943</Words>
  <Application>Microsoft Office PowerPoint</Application>
  <PresentationFormat>On-screen Show (4:3)</PresentationFormat>
  <Paragraphs>387</Paragraphs>
  <Slides>47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8" baseType="lpstr">
      <vt:lpstr>Arial</vt:lpstr>
      <vt:lpstr>Bookman Old Style</vt:lpstr>
      <vt:lpstr>Consolas</vt:lpstr>
      <vt:lpstr>Courier New</vt:lpstr>
      <vt:lpstr>Tahoma</vt:lpstr>
      <vt:lpstr>Times New Roman</vt:lpstr>
      <vt:lpstr>Trebuchet MS</vt:lpstr>
      <vt:lpstr>Verdana</vt:lpstr>
      <vt:lpstr>Webdings</vt:lpstr>
      <vt:lpstr>Wingdings</vt:lpstr>
      <vt:lpstr>zcon</vt:lpstr>
      <vt:lpstr>Connecting the Dots </vt:lpstr>
      <vt:lpstr>About John Valance </vt:lpstr>
      <vt:lpstr>Goals of Presentation</vt:lpstr>
      <vt:lpstr>PowerPoint Presentation</vt:lpstr>
      <vt:lpstr>HTML</vt:lpstr>
      <vt:lpstr>PowerPoint Presentation</vt:lpstr>
      <vt:lpstr>PowerPoint Presentation</vt:lpstr>
      <vt:lpstr>Where Are Web Files Stored?</vt:lpstr>
      <vt:lpstr>Basic Formatting – Lorem Ipsum</vt:lpstr>
      <vt:lpstr>CSS</vt:lpstr>
      <vt:lpstr>PowerPoint Presentation</vt:lpstr>
      <vt:lpstr>CSS Syntax</vt:lpstr>
      <vt:lpstr>CSS Style Sheet Example</vt:lpstr>
      <vt:lpstr>Examples of CSS Selectors</vt:lpstr>
      <vt:lpstr>PowerPoint Presentation</vt:lpstr>
      <vt:lpstr>Adding External Style Sheet to lorem.html</vt:lpstr>
      <vt:lpstr>Styled HTML using lorem.css style sheet</vt:lpstr>
      <vt:lpstr>PHP</vt:lpstr>
      <vt:lpstr>PowerPoint Presentation</vt:lpstr>
      <vt:lpstr>Simple PHP – Dynamic Content</vt:lpstr>
      <vt:lpstr>PHP Code Block details</vt:lpstr>
      <vt:lpstr>PowerPoint Presentation</vt:lpstr>
      <vt:lpstr>Numeric vs. Associative Arrays</vt:lpstr>
      <vt:lpstr>Other features of PHP arrays</vt:lpstr>
      <vt:lpstr>PHP Database Access</vt:lpstr>
      <vt:lpstr>Customer Listing PHP (using &lt;p&gt; tags)</vt:lpstr>
      <vt:lpstr>PowerPoint Presentation</vt:lpstr>
      <vt:lpstr>Customer Listing using &lt;table&gt;</vt:lpstr>
      <vt:lpstr>Customer Listing HTML (using &lt;table&gt;)</vt:lpstr>
      <vt:lpstr>Repeating Table Rows in PHP</vt:lpstr>
      <vt:lpstr>Customer Detail Page</vt:lpstr>
      <vt:lpstr>PowerPoint Presentation</vt:lpstr>
      <vt:lpstr>PowerPoint Presentation</vt:lpstr>
      <vt:lpstr>Form Tag</vt:lpstr>
      <vt:lpstr>Form Example</vt:lpstr>
      <vt:lpstr>PowerPoint Presentation</vt:lpstr>
      <vt:lpstr>Customer Prompt Form</vt:lpstr>
      <vt:lpstr>Customer Detail Page</vt:lpstr>
      <vt:lpstr>JavaScript</vt:lpstr>
      <vt:lpstr>PowerPoint Presentation</vt:lpstr>
      <vt:lpstr>JavaScript Sample</vt:lpstr>
      <vt:lpstr>PowerPoint Presentation</vt:lpstr>
      <vt:lpstr>Where Is JavaScript Coded in HTML?</vt:lpstr>
      <vt:lpstr>Current State of  Web Development</vt:lpstr>
      <vt:lpstr>Present/Future State of Web Development</vt:lpstr>
      <vt:lpstr>More Information</vt:lpstr>
      <vt:lpstr>Contact Info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Goals of this presentation</dc:title>
  <dc:creator>johnv</dc:creator>
  <cp:lastModifiedBy>John Valance</cp:lastModifiedBy>
  <cp:revision>231</cp:revision>
  <cp:lastPrinted>2016-09-20T14:02:51Z</cp:lastPrinted>
  <dcterms:created xsi:type="dcterms:W3CDTF">2008-11-03T03:02:26Z</dcterms:created>
  <dcterms:modified xsi:type="dcterms:W3CDTF">2016-09-20T19:03:37Z</dcterms:modified>
</cp:coreProperties>
</file>